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64" r:id="rId5"/>
    <p:sldMasterId id="2147483676" r:id="rId6"/>
    <p:sldMasterId id="2147483648" r:id="rId7"/>
  </p:sldMasterIdLst>
  <p:notesMasterIdLst>
    <p:notesMasterId r:id="rId73"/>
  </p:notesMasterIdLst>
  <p:handoutMasterIdLst>
    <p:handoutMasterId r:id="rId74"/>
  </p:handoutMasterIdLst>
  <p:sldIdLst>
    <p:sldId id="317" r:id="rId8"/>
    <p:sldId id="318" r:id="rId9"/>
    <p:sldId id="319" r:id="rId10"/>
    <p:sldId id="375" r:id="rId11"/>
    <p:sldId id="320" r:id="rId12"/>
    <p:sldId id="387" r:id="rId13"/>
    <p:sldId id="384" r:id="rId14"/>
    <p:sldId id="383" r:id="rId15"/>
    <p:sldId id="328" r:id="rId16"/>
    <p:sldId id="325" r:id="rId17"/>
    <p:sldId id="385" r:id="rId18"/>
    <p:sldId id="322" r:id="rId19"/>
    <p:sldId id="323" r:id="rId20"/>
    <p:sldId id="332" r:id="rId21"/>
    <p:sldId id="376" r:id="rId22"/>
    <p:sldId id="330" r:id="rId23"/>
    <p:sldId id="377" r:id="rId24"/>
    <p:sldId id="378" r:id="rId25"/>
    <p:sldId id="388" r:id="rId26"/>
    <p:sldId id="379" r:id="rId27"/>
    <p:sldId id="381" r:id="rId28"/>
    <p:sldId id="380" r:id="rId29"/>
    <p:sldId id="382" r:id="rId30"/>
    <p:sldId id="333" r:id="rId31"/>
    <p:sldId id="326" r:id="rId32"/>
    <p:sldId id="335" r:id="rId33"/>
    <p:sldId id="340" r:id="rId34"/>
    <p:sldId id="258" r:id="rId35"/>
    <p:sldId id="315" r:id="rId36"/>
    <p:sldId id="386" r:id="rId37"/>
    <p:sldId id="341" r:id="rId38"/>
    <p:sldId id="343" r:id="rId39"/>
    <p:sldId id="344" r:id="rId40"/>
    <p:sldId id="342" r:id="rId41"/>
    <p:sldId id="316" r:id="rId42"/>
    <p:sldId id="262" r:id="rId43"/>
    <p:sldId id="263" r:id="rId44"/>
    <p:sldId id="266" r:id="rId45"/>
    <p:sldId id="265" r:id="rId46"/>
    <p:sldId id="267" r:id="rId47"/>
    <p:sldId id="268" r:id="rId48"/>
    <p:sldId id="269" r:id="rId49"/>
    <p:sldId id="295" r:id="rId50"/>
    <p:sldId id="297" r:id="rId51"/>
    <p:sldId id="298" r:id="rId52"/>
    <p:sldId id="299" r:id="rId53"/>
    <p:sldId id="300" r:id="rId54"/>
    <p:sldId id="301" r:id="rId55"/>
    <p:sldId id="302" r:id="rId56"/>
    <p:sldId id="277" r:id="rId57"/>
    <p:sldId id="304" r:id="rId58"/>
    <p:sldId id="305" r:id="rId59"/>
    <p:sldId id="306" r:id="rId60"/>
    <p:sldId id="308" r:id="rId61"/>
    <p:sldId id="309" r:id="rId62"/>
    <p:sldId id="310" r:id="rId63"/>
    <p:sldId id="311" r:id="rId64"/>
    <p:sldId id="312" r:id="rId65"/>
    <p:sldId id="313" r:id="rId66"/>
    <p:sldId id="314" r:id="rId67"/>
    <p:sldId id="337" r:id="rId68"/>
    <p:sldId id="339" r:id="rId69"/>
    <p:sldId id="336" r:id="rId70"/>
    <p:sldId id="260" r:id="rId71"/>
    <p:sldId id="294" r:id="rId72"/>
  </p:sldIdLst>
  <p:sldSz cx="9144000" cy="6858000" type="screen4x3"/>
  <p:notesSz cx="6858000" cy="2028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Roebker, Andrea N." initials="RN" lastIdx="6" clrIdx="1">
    <p:extLst>
      <p:ext uri="{19B8F6BF-5375-455C-9EA6-DF929625EA0E}">
        <p15:presenceInfo xmlns:p15="http://schemas.microsoft.com/office/powerpoint/2012/main" userId="S::aroebke@sba.gov::fb2d2af5-02f5-4dbb-b8ba-7d22d256b8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CC3538"/>
    <a:srgbClr val="003F80"/>
    <a:srgbClr val="007EB4"/>
    <a:srgbClr val="003E7F"/>
    <a:srgbClr val="000000"/>
    <a:srgbClr val="0091C9"/>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3"/>
    <p:restoredTop sz="83503"/>
  </p:normalViewPr>
  <p:slideViewPr>
    <p:cSldViewPr snapToGrid="0" snapToObjects="1">
      <p:cViewPr varScale="1">
        <p:scale>
          <a:sx n="89" d="100"/>
          <a:sy n="89" d="100"/>
        </p:scale>
        <p:origin x="432" y="48"/>
      </p:cViewPr>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12/9/2020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70193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316652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27</a:t>
            </a:fld>
            <a:endParaRPr lang="en-US"/>
          </a:p>
        </p:txBody>
      </p:sp>
    </p:spTree>
    <p:extLst>
      <p:ext uri="{BB962C8B-B14F-4D97-AF65-F5344CB8AC3E}">
        <p14:creationId xmlns:p14="http://schemas.microsoft.com/office/powerpoint/2010/main" val="541770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December 9,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December 9,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December 9,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December 9,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December 9,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Drag picture to placeholder or click icon to add</a:t>
            </a:r>
          </a:p>
        </p:txBody>
      </p:sp>
      <p:sp>
        <p:nvSpPr>
          <p:cNvPr id="5" name="Date Placeholder 4"/>
          <p:cNvSpPr>
            <a:spLocks noGrp="1"/>
          </p:cNvSpPr>
          <p:nvPr>
            <p:ph type="dt" sz="half" idx="10"/>
          </p:nvPr>
        </p:nvSpPr>
        <p:spPr/>
        <p:txBody>
          <a:bodyPr/>
          <a:lstStyle/>
          <a:p>
            <a:fld id="{5C63769D-CC2F-864E-9501-A077951EC7AD}" type="datetime4">
              <a:rPr lang="en-US" smtClean="0"/>
              <a:t>December 9,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solidFill>
                  <a:srgbClr val="D11242"/>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3AD37F72-C506-4847-AA32-C709341054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245819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D11242"/>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5F4E658C-2F99-4834-A4D7-E8AC87DB7981}"/>
              </a:ext>
            </a:extLst>
          </p:cNvPr>
          <p:cNvSpPr txBox="1">
            <a:spLocks/>
          </p:cNvSpPr>
          <p:nvPr userDrawn="1"/>
        </p:nvSpPr>
        <p:spPr>
          <a:xfrm>
            <a:off x="924573" y="6356353"/>
            <a:ext cx="4216676" cy="365125"/>
          </a:xfrm>
          <a:prstGeom prst="rect">
            <a:avLst/>
          </a:prstGeom>
        </p:spPr>
        <p:txBody>
          <a:bodyPr/>
          <a:lstStyle>
            <a:defPPr>
              <a:defRPr lang="en-US"/>
            </a:defPPr>
            <a:lvl1pPr marL="0" algn="l" defTabSz="914400" rtl="0" eaLnBrk="1" latinLnBrk="0" hangingPunct="1">
              <a:defRPr sz="1400" kern="1200">
                <a:solidFill>
                  <a:schemeClr val="tx1"/>
                </a:solidFill>
                <a:latin typeface="Akzidenz Grotesk BE" panose="020B0500000000000000"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5279794A-A061-483A-92AD-CE858E707BA6}"/>
              </a:ext>
            </a:extLst>
          </p:cNvPr>
          <p:cNvSpPr txBox="1">
            <a:spLocks/>
          </p:cNvSpPr>
          <p:nvPr userDrawn="1"/>
        </p:nvSpPr>
        <p:spPr>
          <a:xfrm>
            <a:off x="6467890" y="6356353"/>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2950260B-A926-42E0-AC00-C0994564A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93" y="6228275"/>
            <a:ext cx="830380" cy="493203"/>
          </a:xfrm>
          <a:prstGeom prst="rect">
            <a:avLst/>
          </a:prstGeom>
        </p:spPr>
      </p:pic>
    </p:spTree>
    <p:extLst>
      <p:ext uri="{BB962C8B-B14F-4D97-AF65-F5344CB8AC3E}">
        <p14:creationId xmlns:p14="http://schemas.microsoft.com/office/powerpoint/2010/main" val="152062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solidFill>
                  <a:srgbClr val="D11242"/>
                </a:solidFill>
              </a:defRPr>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6F2E19D3-18DB-4D66-AE04-69F6E02988D9}"/>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63108ABF-93AC-4D14-BC9F-EA640A1A3653}"/>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648F208-10A2-4E61-B4E7-17A2CADBC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9461958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D11242"/>
                </a:solidFill>
              </a:defRPr>
            </a:lvl1p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79F1E7DC-AE8E-477F-ACD8-3B8E0A7E5EDF}"/>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9" name="Slide Number Placeholder 5">
            <a:extLst>
              <a:ext uri="{FF2B5EF4-FFF2-40B4-BE49-F238E27FC236}">
                <a16:creationId xmlns:a16="http://schemas.microsoft.com/office/drawing/2014/main" id="{9FA332D2-20F5-4B2C-A3BC-ED693BBB01DA}"/>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2C13C046-1A0F-492F-AA13-30DE85858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194177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lvl1pPr>
              <a:defRPr>
                <a:solidFill>
                  <a:srgbClr val="D11242"/>
                </a:solidFill>
              </a:defRPr>
            </a:lvl1p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911BDAC-28B2-4444-8006-5034F5C95387}"/>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11" name="Slide Number Placeholder 5">
            <a:extLst>
              <a:ext uri="{FF2B5EF4-FFF2-40B4-BE49-F238E27FC236}">
                <a16:creationId xmlns:a16="http://schemas.microsoft.com/office/drawing/2014/main" id="{C72DB5A8-C9D7-4D96-BAB5-E4608E59A3F8}"/>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05940015-E9F5-4F7E-89E5-2F4444387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447260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D11242"/>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16779805-F828-4022-A898-B362CB61A698}"/>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7" name="Slide Number Placeholder 5">
            <a:extLst>
              <a:ext uri="{FF2B5EF4-FFF2-40B4-BE49-F238E27FC236}">
                <a16:creationId xmlns:a16="http://schemas.microsoft.com/office/drawing/2014/main" id="{79A527CA-FB4F-49FF-9007-34ED04AECF0F}"/>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1535EDF-FF93-48D7-A81D-EFDFD1EA81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1319190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D1C02F-73C4-4F04-A572-7F6952D1465D}"/>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6" name="Slide Number Placeholder 5">
            <a:extLst>
              <a:ext uri="{FF2B5EF4-FFF2-40B4-BE49-F238E27FC236}">
                <a16:creationId xmlns:a16="http://schemas.microsoft.com/office/drawing/2014/main" id="{1F555644-E151-454F-A57D-6B22FFED8CC2}"/>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C3FEC643-DF61-4795-8AAE-4E8765DA93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1408464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b="1">
                <a:solidFill>
                  <a:srgbClr val="D11242"/>
                </a:solidFill>
                <a:latin typeface="Akzidenz Grotesk BE" panose="020B0500000000000000" pitchFamily="34" charset="0"/>
              </a:defRPr>
            </a:lvl1pPr>
          </a:lstStyle>
          <a:p>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Akzidenz Grotesk BE" panose="020B05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D4FE1FDB-7789-4070-B188-38A824CF6C2C}"/>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2E02F3C2-041B-438D-B2EC-C54A310ADD98}"/>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6E453A49-EAE3-4A37-BA4C-F721DF95DD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2440489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83811"/>
            <a:ext cx="7886700" cy="4351338"/>
          </a:xfrm>
          <a:prstGeom prst="rect">
            <a:avLst/>
          </a:prstGeom>
        </p:spPr>
        <p:txBody>
          <a:bodyPr/>
          <a:lstStyle>
            <a:lvl1pPr>
              <a:defRPr>
                <a:latin typeface="Akzidenz Grotesk BE" panose="020B0500000000000000" pitchFamily="34" charset="0"/>
              </a:defRPr>
            </a:lvl1pPr>
            <a:lvl2pPr marL="685800" indent="-228600">
              <a:buFont typeface="Wingdings" panose="05000000000000000000" pitchFamily="2" charset="2"/>
              <a:buChar char="§"/>
              <a:defRPr>
                <a:latin typeface="Akzidenz Grotesk BE" panose="020B0500000000000000" pitchFamily="34" charset="0"/>
              </a:defRPr>
            </a:lvl2pPr>
            <a:lvl3pPr marL="1143000" indent="-228600">
              <a:buFont typeface="Wingdings" panose="05000000000000000000" pitchFamily="2" charset="2"/>
              <a:buChar char="v"/>
              <a:defRPr>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drawing&#10;&#10;Description automatically generated">
            <a:extLst>
              <a:ext uri="{FF2B5EF4-FFF2-40B4-BE49-F238E27FC236}">
                <a16:creationId xmlns:a16="http://schemas.microsoft.com/office/drawing/2014/main" id="{FB2E0478-5B8D-471F-9BF0-718EDE25B8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
        <p:nvSpPr>
          <p:cNvPr id="10" name="TextBox 9">
            <a:extLst>
              <a:ext uri="{FF2B5EF4-FFF2-40B4-BE49-F238E27FC236}">
                <a16:creationId xmlns:a16="http://schemas.microsoft.com/office/drawing/2014/main" id="{5AD5593D-2EA8-4CDB-B9A3-806DD79F8DD2}"/>
              </a:ext>
            </a:extLst>
          </p:cNvPr>
          <p:cNvSpPr txBox="1"/>
          <p:nvPr userDrawn="1"/>
        </p:nvSpPr>
        <p:spPr>
          <a:xfrm>
            <a:off x="914633" y="6413698"/>
            <a:ext cx="5118419" cy="307777"/>
          </a:xfrm>
          <a:prstGeom prst="rect">
            <a:avLst/>
          </a:prstGeom>
          <a:noFill/>
        </p:spPr>
        <p:txBody>
          <a:bodyPr wrap="square" rtlCol="0">
            <a:spAutoFit/>
          </a:bodyPr>
          <a:lstStyle/>
          <a:p>
            <a:r>
              <a:rPr lang="en-US" sz="1400" dirty="0">
                <a:latin typeface="Akzidenz Grotesk BE" panose="020B0500000000000000" pitchFamily="34" charset="0"/>
              </a:rPr>
              <a:t>Washington Small Business Development Center</a:t>
            </a:r>
          </a:p>
        </p:txBody>
      </p:sp>
      <p:sp>
        <p:nvSpPr>
          <p:cNvPr id="11" name="Slide Number Placeholder 5">
            <a:extLst>
              <a:ext uri="{FF2B5EF4-FFF2-40B4-BE49-F238E27FC236}">
                <a16:creationId xmlns:a16="http://schemas.microsoft.com/office/drawing/2014/main" id="{640973EA-5A5D-480C-9E5A-1026B74F136C}"/>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spTree>
    <p:extLst>
      <p:ext uri="{BB962C8B-B14F-4D97-AF65-F5344CB8AC3E}">
        <p14:creationId xmlns:p14="http://schemas.microsoft.com/office/powerpoint/2010/main" val="1703238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b="1">
                <a:solidFill>
                  <a:srgbClr val="D11242"/>
                </a:solidFill>
                <a:latin typeface="Akzidenz Grotesk BE" panose="020B0500000000000000" pitchFamily="34" charset="0"/>
              </a:defRPr>
            </a:lvl1pPr>
          </a:lstStyle>
          <a:p>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latin typeface="Akzidenz Grotesk BE" panose="020B0500000000000000"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0F47B320-4A13-4DA8-BA23-4DAE436AE300}"/>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56DB2F86-1E19-4F52-A115-7FA188426ED9}"/>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E5F0347E-CA99-4F79-AFEE-158614D1D1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3229788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Akzidenz Grotesk BE" panose="020B0500000000000000" pitchFamily="34" charset="0"/>
              </a:defRPr>
            </a:lvl1pPr>
            <a:lvl2pPr>
              <a:defRPr>
                <a:latin typeface="Akzidenz Grotesk BE" panose="020B0500000000000000" pitchFamily="34" charset="0"/>
              </a:defRPr>
            </a:lvl2pPr>
            <a:lvl3pPr>
              <a:defRPr>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Akzidenz Grotesk BE" panose="020B0500000000000000" pitchFamily="34" charset="0"/>
              </a:defRPr>
            </a:lvl1pPr>
            <a:lvl2pPr>
              <a:defRPr>
                <a:latin typeface="Akzidenz Grotesk BE" panose="020B0500000000000000" pitchFamily="34" charset="0"/>
              </a:defRPr>
            </a:lvl2pPr>
            <a:lvl3pPr>
              <a:defRPr>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2D54835B-9184-4DC3-8E1A-85978EF7D9F5}"/>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9" name="Slide Number Placeholder 5">
            <a:extLst>
              <a:ext uri="{FF2B5EF4-FFF2-40B4-BE49-F238E27FC236}">
                <a16:creationId xmlns:a16="http://schemas.microsoft.com/office/drawing/2014/main" id="{4CDB0666-FBB0-4CD7-8095-9736B3A6D978}"/>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B21D9156-0DC5-4945-8369-012FCDBC8D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69696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ctr"/>
          <a:lstStyle>
            <a:lvl1pPr marL="0" indent="0">
              <a:buNone/>
              <a:defRPr sz="2800" b="1" u="sng">
                <a:latin typeface="Akzidenz Grotesk BE" panose="020B05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kzidenz Grotesk BE" panose="020B0500000000000000" pitchFamily="34" charset="0"/>
              </a:defRPr>
            </a:lvl1pPr>
            <a:lvl2pPr>
              <a:defRPr sz="2000">
                <a:latin typeface="Akzidenz Grotesk BE" panose="020B0500000000000000" pitchFamily="34" charset="0"/>
              </a:defRPr>
            </a:lvl2pPr>
            <a:lvl3pPr>
              <a:defRPr sz="1600">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ctr"/>
          <a:lstStyle>
            <a:lvl1pPr marL="0" indent="0">
              <a:buNone/>
              <a:defRPr sz="2800" b="1" u="sng">
                <a:latin typeface="Akzidenz Grotesk BE" panose="020B05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kzidenz Grotesk BE" panose="020B0500000000000000" pitchFamily="34" charset="0"/>
              </a:defRPr>
            </a:lvl1pPr>
            <a:lvl2pPr>
              <a:defRPr sz="2000">
                <a:latin typeface="Akzidenz Grotesk BE" panose="020B0500000000000000" pitchFamily="34" charset="0"/>
              </a:defRPr>
            </a:lvl2pPr>
            <a:lvl3pPr>
              <a:defRPr sz="1600">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65BEEBCF-2FCC-4ADF-853D-7C95ED9A429C}"/>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11" name="Slide Number Placeholder 5">
            <a:extLst>
              <a:ext uri="{FF2B5EF4-FFF2-40B4-BE49-F238E27FC236}">
                <a16:creationId xmlns:a16="http://schemas.microsoft.com/office/drawing/2014/main" id="{B5CA1BC9-DC35-4B3D-9022-E546533E1C66}"/>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52C21E52-1D83-4493-8971-5268E46101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3507504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594C17E8-A0DC-4442-BD88-4C6ACB0A14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
        <p:nvSpPr>
          <p:cNvPr id="13" name="Footer Placeholder 12">
            <a:extLst>
              <a:ext uri="{FF2B5EF4-FFF2-40B4-BE49-F238E27FC236}">
                <a16:creationId xmlns:a16="http://schemas.microsoft.com/office/drawing/2014/main" id="{221A88FD-2BE6-4689-A295-2FC0FD016DD7}"/>
              </a:ext>
            </a:extLst>
          </p:cNvPr>
          <p:cNvSpPr>
            <a:spLocks noGrp="1"/>
          </p:cNvSpPr>
          <p:nvPr>
            <p:ph type="ftr" sz="quarter" idx="14"/>
          </p:nvPr>
        </p:nvSpPr>
        <p:spPr/>
        <p:txBody>
          <a:bodyPr/>
          <a:lstStyle/>
          <a:p>
            <a:r>
              <a:rPr lang="en-US"/>
              <a:t>Washington Small Business Development Center</a:t>
            </a:r>
            <a:endParaRPr lang="en-US" dirty="0"/>
          </a:p>
        </p:txBody>
      </p:sp>
      <p:sp>
        <p:nvSpPr>
          <p:cNvPr id="14" name="Slide Number Placeholder 13">
            <a:extLst>
              <a:ext uri="{FF2B5EF4-FFF2-40B4-BE49-F238E27FC236}">
                <a16:creationId xmlns:a16="http://schemas.microsoft.com/office/drawing/2014/main" id="{D9CBDCAC-70D4-46FA-817D-B36F6787E8EA}"/>
              </a:ext>
            </a:extLst>
          </p:cNvPr>
          <p:cNvSpPr>
            <a:spLocks noGrp="1"/>
          </p:cNvSpPr>
          <p:nvPr>
            <p:ph type="sldNum" sz="quarter" idx="15"/>
          </p:nvPr>
        </p:nvSpPr>
        <p:spPr/>
        <p:txBody>
          <a:bodyPr/>
          <a:lstStyle/>
          <a:p>
            <a:fld id="{9E2313B3-BB27-4162-B256-00E39B398761}" type="slidenum">
              <a:rPr lang="en-US" smtClean="0"/>
              <a:pPr/>
              <a:t>‹#›</a:t>
            </a:fld>
            <a:endParaRPr lang="en-US" dirty="0"/>
          </a:p>
        </p:txBody>
      </p:sp>
    </p:spTree>
    <p:extLst>
      <p:ext uri="{BB962C8B-B14F-4D97-AF65-F5344CB8AC3E}">
        <p14:creationId xmlns:p14="http://schemas.microsoft.com/office/powerpoint/2010/main" val="1267732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78F0D8-DBB4-44B3-A8B2-E202D5536ADC}"/>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6" name="Slide Number Placeholder 5">
            <a:extLst>
              <a:ext uri="{FF2B5EF4-FFF2-40B4-BE49-F238E27FC236}">
                <a16:creationId xmlns:a16="http://schemas.microsoft.com/office/drawing/2014/main" id="{4CCDD3F2-356A-461C-85C0-1A2FD76C944D}"/>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DE4E36BB-8215-4533-8EDC-97D5F74C5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226200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65678" y="838174"/>
            <a:ext cx="4687245" cy="862157"/>
          </a:xfrm>
          <a:prstGeom prst="rect">
            <a:avLst/>
          </a:prstGeom>
        </p:spPr>
        <p:txBody>
          <a:bodyPr/>
          <a:lstStyle>
            <a:lvl1pPr>
              <a:defRPr/>
            </a:lvl1pPr>
          </a:lstStyle>
          <a:p>
            <a:r>
              <a:rPr lang="en-US" dirty="0"/>
              <a:t>Slideshow Title</a:t>
            </a:r>
          </a:p>
        </p:txBody>
      </p:sp>
      <p:sp>
        <p:nvSpPr>
          <p:cNvPr id="3" name="Subtitle 2"/>
          <p:cNvSpPr>
            <a:spLocks noGrp="1"/>
          </p:cNvSpPr>
          <p:nvPr>
            <p:ph type="subTitle" idx="1" hasCustomPrompt="1"/>
          </p:nvPr>
        </p:nvSpPr>
        <p:spPr>
          <a:xfrm>
            <a:off x="4807526" y="1700331"/>
            <a:ext cx="3945397" cy="838829"/>
          </a:xfrm>
          <a:prstGeom prst="rect">
            <a:avLst/>
          </a:prstGeo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defRPr lang="en-US" dirty="0"/>
            </a:lvl1pPr>
          </a:lstStyle>
          <a:p>
            <a:r>
              <a:rPr lang="en-US" dirty="0"/>
              <a:t>Slideshow Title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December 9,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December 9, 2020</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6.jpeg"/><Relationship Id="rId4" Type="http://schemas.openxmlformats.org/officeDocument/2006/relationships/slideLayout" Target="../slideLayouts/slideLayout2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9.jpe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December 9, 2020</a:t>
            </a:fld>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88" r:id="rId2"/>
    <p:sldLayoutId id="2147483685" r:id="rId3"/>
    <p:sldLayoutId id="2147483690" r:id="rId4"/>
    <p:sldLayoutId id="2147483689" r:id="rId5"/>
    <p:sldLayoutId id="2147483662" r:id="rId6"/>
    <p:sldLayoutId id="2147483687" r:id="rId7"/>
    <p:sldLayoutId id="2147483686"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3" descr="Star-Partial-screen-web.jpg"/>
          <p:cNvPicPr>
            <a:picLocks noChangeAspect="1"/>
          </p:cNvPicPr>
          <p:nvPr userDrawn="1"/>
        </p:nvPicPr>
        <p:blipFill>
          <a:blip r:embed="rId9" cstate="print"/>
          <a:stretch>
            <a:fillRect/>
          </a:stretch>
        </p:blipFill>
        <p:spPr>
          <a:xfrm>
            <a:off x="1905000" y="0"/>
            <a:ext cx="7126283" cy="6858000"/>
          </a:xfrm>
          <a:prstGeom prst="rect">
            <a:avLst/>
          </a:prstGeom>
        </p:spPr>
      </p:pic>
    </p:spTree>
    <p:extLst>
      <p:ext uri="{BB962C8B-B14F-4D97-AF65-F5344CB8AC3E}">
        <p14:creationId xmlns:p14="http://schemas.microsoft.com/office/powerpoint/2010/main" val="23862622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descr="Blue-Star-Header.jpg"/>
          <p:cNvPicPr>
            <a:picLocks noChangeAspect="1"/>
          </p:cNvPicPr>
          <p:nvPr userDrawn="1"/>
        </p:nvPicPr>
        <p:blipFill>
          <a:blip r:embed="rId9" cstate="print"/>
          <a:stretch>
            <a:fillRect/>
          </a:stretch>
        </p:blipFill>
        <p:spPr>
          <a:xfrm>
            <a:off x="457200" y="304800"/>
            <a:ext cx="8229600" cy="1355375"/>
          </a:xfrm>
          <a:prstGeom prst="rect">
            <a:avLst/>
          </a:prstGeom>
        </p:spPr>
      </p:pic>
      <p:sp>
        <p:nvSpPr>
          <p:cNvPr id="3" name="Footer Placeholder 4">
            <a:extLst>
              <a:ext uri="{FF2B5EF4-FFF2-40B4-BE49-F238E27FC236}">
                <a16:creationId xmlns:a16="http://schemas.microsoft.com/office/drawing/2014/main" id="{2F876B2C-758F-4A36-A106-59C5B5A56E7A}"/>
              </a:ext>
            </a:extLst>
          </p:cNvPr>
          <p:cNvSpPr>
            <a:spLocks noGrp="1"/>
          </p:cNvSpPr>
          <p:nvPr>
            <p:ph type="ftr" sz="quarter" idx="3"/>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4" name="Slide Number Placeholder 5">
            <a:extLst>
              <a:ext uri="{FF2B5EF4-FFF2-40B4-BE49-F238E27FC236}">
                <a16:creationId xmlns:a16="http://schemas.microsoft.com/office/drawing/2014/main" id="{B4D4903E-939B-4F10-9AB9-06C1C90E880D}"/>
              </a:ext>
            </a:extLst>
          </p:cNvPr>
          <p:cNvSpPr>
            <a:spLocks noGrp="1"/>
          </p:cNvSpPr>
          <p:nvPr>
            <p:ph type="sldNum" sz="quarter" idx="4"/>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3CA5811C-D434-4AEF-9A0A-DF6AFAC755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
        <p:nvSpPr>
          <p:cNvPr id="2" name="Rectangle 1">
            <a:extLst>
              <a:ext uri="{FF2B5EF4-FFF2-40B4-BE49-F238E27FC236}">
                <a16:creationId xmlns:a16="http://schemas.microsoft.com/office/drawing/2014/main" id="{1003B6F3-CE61-43DF-B711-4BBF83C88534}"/>
              </a:ext>
            </a:extLst>
          </p:cNvPr>
          <p:cNvSpPr/>
          <p:nvPr userDrawn="1"/>
        </p:nvSpPr>
        <p:spPr>
          <a:xfrm>
            <a:off x="612499" y="690099"/>
            <a:ext cx="7919001" cy="615553"/>
          </a:xfrm>
          <a:prstGeom prst="rect">
            <a:avLst/>
          </a:prstGeom>
        </p:spPr>
        <p:txBody>
          <a:bodyPr wrap="square">
            <a:spAutoFit/>
          </a:bodyPr>
          <a:lstStyle/>
          <a:p>
            <a:pPr algn="ctr"/>
            <a:r>
              <a:rPr lang="en-US" sz="3400" dirty="0">
                <a:solidFill>
                  <a:schemeClr val="bg1"/>
                </a:solidFill>
                <a:latin typeface="Akzidenz Grotesk BE" panose="020B0500000000000000" pitchFamily="34" charset="0"/>
              </a:rPr>
              <a:t>SBA Programs and PPP Loan Forgiveness</a:t>
            </a:r>
          </a:p>
        </p:txBody>
      </p:sp>
    </p:spTree>
    <p:extLst>
      <p:ext uri="{BB962C8B-B14F-4D97-AF65-F5344CB8AC3E}">
        <p14:creationId xmlns:p14="http://schemas.microsoft.com/office/powerpoint/2010/main" val="4903547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ver-template.jpg"/>
          <p:cNvPicPr>
            <a:picLocks noChangeAspect="1"/>
          </p:cNvPicPr>
          <p:nvPr userDrawn="1"/>
        </p:nvPicPr>
        <p:blipFill>
          <a:blip r:embed="rId4" cstate="print"/>
          <a:stretch>
            <a:fillRect/>
          </a:stretch>
        </p:blipFill>
        <p:spPr>
          <a:xfrm>
            <a:off x="0" y="0"/>
            <a:ext cx="9144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302004"/>
            <a:ext cx="1761385" cy="10150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Lst>
  <p:hf hdr="0" dt="0"/>
  <p:txStyles>
    <p:titleStyle>
      <a:lvl1pPr algn="ctr" defTabSz="914400" rtl="0" eaLnBrk="1" latinLnBrk="0" hangingPunct="1">
        <a:spcBef>
          <a:spcPct val="0"/>
        </a:spcBef>
        <a:buNone/>
        <a:defRPr sz="4400" b="1" kern="1200">
          <a:solidFill>
            <a:schemeClr val="bg1"/>
          </a:solidFill>
          <a:latin typeface="Malgun Gothic" panose="020B0503020000020004" pitchFamily="34" charset="-127"/>
          <a:ea typeface="Malgun Gothic" panose="020B0503020000020004" pitchFamily="34" charset="-127"/>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mailto:washington@wsbdc.org" TargetMode="External"/><Relationship Id="rId2" Type="http://schemas.openxmlformats.org/officeDocument/2006/relationships/hyperlink" Target="https://wsbdc.org/contact-an-advisor/" TargetMode="Externa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mailto:pdcrecons@sba.gov" TargetMode="External"/><Relationship Id="rId2" Type="http://schemas.openxmlformats.org/officeDocument/2006/relationships/hyperlink" Target="https://covid19relief.sba.gov/#/"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www.sba.gov/document/sba-form--paycheck-protection-program-ez-loan-forgiveness-application-instructions-borrowers-6-16-2020" TargetMode="External"/><Relationship Id="rId2" Type="http://schemas.openxmlformats.org/officeDocument/2006/relationships/hyperlink" Target="https://www.sba.gov/document/sba-form-paycheck-protection-program-ez-loan-forgiveness-application-6-16-2020"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hyperlink" Target="https://www.sba.gov/document/sba-form--paycheck-protection-program-loan-forgiveness-application-instructions-borrowers-6-16-2020" TargetMode="External"/><Relationship Id="rId2" Type="http://schemas.openxmlformats.org/officeDocument/2006/relationships/hyperlink" Target="https://www.sba.gov/document/sba-form-paycheck-protection-program-loan-forgiveness-application-revised-6-16-2020"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11.xml"/><Relationship Id="rId4" Type="http://schemas.openxmlformats.org/officeDocument/2006/relationships/image" Target="../media/image5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59316" y="2524760"/>
            <a:ext cx="8172924" cy="1362075"/>
          </a:xfrm>
        </p:spPr>
        <p:txBody>
          <a:bodyPr/>
          <a:lstStyle/>
          <a:p>
            <a:r>
              <a:rPr lang="en-US" b="0" spc="300" dirty="0">
                <a:latin typeface="AkzidenzGrotesk" panose="02000806030000020004" pitchFamily="2" charset="0"/>
              </a:rPr>
              <a:t>SBA Loans Update and PPP Loan Forgiveness Information and Application Process</a:t>
            </a:r>
            <a:endParaRPr lang="en-US" sz="5400" spc="300" dirty="0">
              <a:latin typeface="AkzidenzGrotesk" panose="02000806030000020004" pitchFamily="2" charset="0"/>
            </a:endParaRPr>
          </a:p>
        </p:txBody>
      </p:sp>
    </p:spTree>
    <p:extLst>
      <p:ext uri="{BB962C8B-B14F-4D97-AF65-F5344CB8AC3E}">
        <p14:creationId xmlns:p14="http://schemas.microsoft.com/office/powerpoint/2010/main" val="263399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160021" y="1660965"/>
            <a:ext cx="8900452" cy="5060510"/>
          </a:xfrm>
        </p:spPr>
        <p:txBody>
          <a:bodyPr/>
          <a:lstStyle/>
          <a:p>
            <a:pPr marL="0" indent="0">
              <a:spcBef>
                <a:spcPts val="0"/>
              </a:spcBef>
              <a:buNone/>
            </a:pPr>
            <a:r>
              <a:rPr lang="en-US" b="1" dirty="0"/>
              <a:t>For all Loan Forgiveness Applications - PPP </a:t>
            </a:r>
            <a:r>
              <a:rPr lang="en-US" b="1" u="sng" dirty="0"/>
              <a:t>Covered Periods</a:t>
            </a:r>
            <a:r>
              <a:rPr lang="en-US" b="1" dirty="0"/>
              <a:t>:</a:t>
            </a:r>
          </a:p>
          <a:p>
            <a:pPr>
              <a:spcBef>
                <a:spcPts val="300"/>
              </a:spcBef>
              <a:spcAft>
                <a:spcPts val="300"/>
              </a:spcAft>
            </a:pPr>
            <a:r>
              <a:rPr lang="en-US" sz="2200" dirty="0"/>
              <a:t>Covered Period defines - loan eligibility, use of funds and forgiveness requirements. This is determined and finalized at time of loan forgiveness.</a:t>
            </a:r>
          </a:p>
          <a:p>
            <a:pPr>
              <a:spcBef>
                <a:spcPts val="300"/>
              </a:spcBef>
              <a:spcAft>
                <a:spcPts val="300"/>
              </a:spcAft>
            </a:pPr>
            <a:r>
              <a:rPr lang="en-US" sz="2200" dirty="0"/>
              <a:t>You can only choose a covered period of 8 weeks or 24 weeks</a:t>
            </a:r>
          </a:p>
          <a:p>
            <a:pPr>
              <a:spcBef>
                <a:spcPts val="300"/>
              </a:spcBef>
              <a:spcAft>
                <a:spcPts val="300"/>
              </a:spcAft>
            </a:pPr>
            <a:r>
              <a:rPr lang="en-US" sz="2200" dirty="0"/>
              <a:t>Some costs incurred before the Covered Period (8 or 24 weeks) and paid during the Covered Period and some costs incurred during the Covered Period and paid afterwards can qualify for forgiveness.</a:t>
            </a:r>
          </a:p>
          <a:p>
            <a:pPr>
              <a:spcBef>
                <a:spcPts val="300"/>
              </a:spcBef>
              <a:spcAft>
                <a:spcPts val="300"/>
              </a:spcAft>
            </a:pPr>
            <a:r>
              <a:rPr lang="en-US" sz="2200" dirty="0"/>
              <a:t>Alternate Payroll Covered Period – May allow the Covered Period to start on the first day of the normal pay period rather than on disbursement of the funds (for payroll only).</a:t>
            </a:r>
          </a:p>
          <a:p>
            <a:pPr>
              <a:spcBef>
                <a:spcPts val="300"/>
              </a:spcBef>
              <a:spcAft>
                <a:spcPts val="300"/>
              </a:spcAft>
            </a:pPr>
            <a:r>
              <a:rPr lang="en-US" sz="2200" u="sng" dirty="0"/>
              <a:t>Do not check </a:t>
            </a:r>
            <a:r>
              <a:rPr lang="en-US" sz="2200" dirty="0"/>
              <a:t>the $2 Million Box unless you received a PPP for that amount or more. All borrowers with loans over $2 million are now being asked to complete a Loan Necessity Questionnaire.</a:t>
            </a:r>
          </a:p>
          <a:p>
            <a:pPr>
              <a:spcBef>
                <a:spcPts val="300"/>
              </a:spcBef>
              <a:spcAft>
                <a:spcPts val="300"/>
              </a:spcAft>
            </a:pPr>
            <a:endParaRPr lang="en-US" sz="2100" dirty="0"/>
          </a:p>
          <a:p>
            <a:pPr lvl="1">
              <a:spcAft>
                <a:spcPts val="600"/>
              </a:spcAft>
            </a:pPr>
            <a:endParaRPr lang="en-US" dirty="0"/>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10</a:t>
            </a:fld>
            <a:endParaRPr lang="en-US" dirty="0"/>
          </a:p>
        </p:txBody>
      </p:sp>
    </p:spTree>
    <p:extLst>
      <p:ext uri="{BB962C8B-B14F-4D97-AF65-F5344CB8AC3E}">
        <p14:creationId xmlns:p14="http://schemas.microsoft.com/office/powerpoint/2010/main" val="246259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0D4082-FC5D-43A0-A8D8-7535D29FFECA}"/>
              </a:ext>
            </a:extLst>
          </p:cNvPr>
          <p:cNvSpPr>
            <a:spLocks noGrp="1"/>
          </p:cNvSpPr>
          <p:nvPr>
            <p:ph idx="1"/>
          </p:nvPr>
        </p:nvSpPr>
        <p:spPr>
          <a:xfrm>
            <a:off x="356260" y="1783811"/>
            <a:ext cx="8159090" cy="4351338"/>
          </a:xfrm>
        </p:spPr>
        <p:txBody>
          <a:bodyPr/>
          <a:lstStyle/>
          <a:p>
            <a:pPr marL="0" indent="0">
              <a:buNone/>
            </a:pPr>
            <a:r>
              <a:rPr lang="en-US" b="1" dirty="0"/>
              <a:t>Form 3508S Short Form:</a:t>
            </a:r>
          </a:p>
          <a:p>
            <a:r>
              <a:rPr lang="en-US" dirty="0"/>
              <a:t>Used for PPP Loans $50,000 and under</a:t>
            </a:r>
          </a:p>
          <a:p>
            <a:r>
              <a:rPr lang="en-US" dirty="0"/>
              <a:t>Waives the FTE (Full Time Equivalent) requirement</a:t>
            </a:r>
          </a:p>
          <a:p>
            <a:r>
              <a:rPr lang="en-US" dirty="0"/>
              <a:t>Waives the employee wage reduction of limit of 25% </a:t>
            </a:r>
          </a:p>
          <a:p>
            <a:r>
              <a:rPr lang="en-US" dirty="0"/>
              <a:t>Cannot have other Affiliated debt of more that $2 million.</a:t>
            </a:r>
          </a:p>
          <a:p>
            <a:r>
              <a:rPr lang="en-US" dirty="0"/>
              <a:t>Requires Documentation showing basis and proof of payments to be submitted with the 3508S</a:t>
            </a:r>
          </a:p>
        </p:txBody>
      </p:sp>
      <p:sp>
        <p:nvSpPr>
          <p:cNvPr id="3" name="Slide Number Placeholder 2">
            <a:extLst>
              <a:ext uri="{FF2B5EF4-FFF2-40B4-BE49-F238E27FC236}">
                <a16:creationId xmlns:a16="http://schemas.microsoft.com/office/drawing/2014/main" id="{21E389F2-21AE-4AEC-B70D-09A7B543292E}"/>
              </a:ext>
            </a:extLst>
          </p:cNvPr>
          <p:cNvSpPr>
            <a:spLocks noGrp="1"/>
          </p:cNvSpPr>
          <p:nvPr>
            <p:ph type="sldNum" sz="quarter" idx="12"/>
          </p:nvPr>
        </p:nvSpPr>
        <p:spPr/>
        <p:txBody>
          <a:bodyPr/>
          <a:lstStyle/>
          <a:p>
            <a:fld id="{9E2313B3-BB27-4162-B256-00E39B398761}" type="slidenum">
              <a:rPr lang="en-US" smtClean="0"/>
              <a:pPr/>
              <a:t>11</a:t>
            </a:fld>
            <a:endParaRPr lang="en-US" dirty="0"/>
          </a:p>
        </p:txBody>
      </p:sp>
    </p:spTree>
    <p:extLst>
      <p:ext uri="{BB962C8B-B14F-4D97-AF65-F5344CB8AC3E}">
        <p14:creationId xmlns:p14="http://schemas.microsoft.com/office/powerpoint/2010/main" val="301326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D8B47B-4D4A-4FE2-BA8F-16B4E1FE4F4F}"/>
              </a:ext>
            </a:extLst>
          </p:cNvPr>
          <p:cNvSpPr>
            <a:spLocks noGrp="1"/>
          </p:cNvSpPr>
          <p:nvPr>
            <p:ph idx="1"/>
          </p:nvPr>
        </p:nvSpPr>
        <p:spPr>
          <a:xfrm>
            <a:off x="295275" y="1783810"/>
            <a:ext cx="8486775" cy="4572539"/>
          </a:xfrm>
        </p:spPr>
        <p:txBody>
          <a:bodyPr/>
          <a:lstStyle/>
          <a:p>
            <a:pPr marL="0" indent="0">
              <a:buNone/>
            </a:pPr>
            <a:r>
              <a:rPr lang="en-US" b="1" dirty="0"/>
              <a:t>The PPP Loan Forgiveness Application 3508</a:t>
            </a:r>
            <a:r>
              <a:rPr lang="en-US" b="1" u="sng" dirty="0"/>
              <a:t>EZ Form</a:t>
            </a:r>
            <a:r>
              <a:rPr lang="en-US" b="1" dirty="0"/>
              <a:t>:</a:t>
            </a:r>
          </a:p>
          <a:p>
            <a:r>
              <a:rPr lang="en-US" sz="2400" u="sng" dirty="0"/>
              <a:t>Eligibility Criteria </a:t>
            </a:r>
            <a:r>
              <a:rPr lang="en-US" sz="2400" dirty="0"/>
              <a:t>to use the EZ Loan Forgiveness Form: </a:t>
            </a:r>
          </a:p>
          <a:p>
            <a:r>
              <a:rPr lang="en-US" sz="2400" dirty="0"/>
              <a:t>Are you self-employed and have no employees; OR</a:t>
            </a:r>
            <a:endParaRPr lang="en-US" sz="2400" b="1" dirty="0"/>
          </a:p>
          <a:p>
            <a:r>
              <a:rPr lang="en-US" sz="2400" dirty="0"/>
              <a:t>You did not reduce the salaries or wages of their employees by more than 25%, and did not reduce the number or hours of their employees; OR</a:t>
            </a:r>
          </a:p>
          <a:p>
            <a:r>
              <a:rPr lang="en-US" sz="2400" dirty="0"/>
              <a:t>You experienced reductions in business activity as a result of health directives related to COVID-19 and did not reduce the salaries or wages of their employees by more than 25%.</a:t>
            </a:r>
            <a:endParaRPr lang="en-US" sz="2400" b="1" dirty="0"/>
          </a:p>
        </p:txBody>
      </p:sp>
      <p:sp>
        <p:nvSpPr>
          <p:cNvPr id="3" name="Slide Number Placeholder 2">
            <a:extLst>
              <a:ext uri="{FF2B5EF4-FFF2-40B4-BE49-F238E27FC236}">
                <a16:creationId xmlns:a16="http://schemas.microsoft.com/office/drawing/2014/main" id="{31D097F2-FDBC-4B52-A928-866AE6B569B0}"/>
              </a:ext>
            </a:extLst>
          </p:cNvPr>
          <p:cNvSpPr>
            <a:spLocks noGrp="1"/>
          </p:cNvSpPr>
          <p:nvPr>
            <p:ph type="sldNum" sz="quarter" idx="12"/>
          </p:nvPr>
        </p:nvSpPr>
        <p:spPr/>
        <p:txBody>
          <a:bodyPr/>
          <a:lstStyle/>
          <a:p>
            <a:fld id="{9E2313B3-BB27-4162-B256-00E39B398761}" type="slidenum">
              <a:rPr lang="en-US" smtClean="0"/>
              <a:pPr/>
              <a:t>12</a:t>
            </a:fld>
            <a:endParaRPr lang="en-US" dirty="0"/>
          </a:p>
        </p:txBody>
      </p:sp>
    </p:spTree>
    <p:extLst>
      <p:ext uri="{BB962C8B-B14F-4D97-AF65-F5344CB8AC3E}">
        <p14:creationId xmlns:p14="http://schemas.microsoft.com/office/powerpoint/2010/main" val="334281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DDB789-031C-47E7-9D2E-5F5F3F41E974}"/>
              </a:ext>
            </a:extLst>
          </p:cNvPr>
          <p:cNvSpPr>
            <a:spLocks noGrp="1"/>
          </p:cNvSpPr>
          <p:nvPr>
            <p:ph idx="1"/>
          </p:nvPr>
        </p:nvSpPr>
        <p:spPr>
          <a:xfrm>
            <a:off x="393192" y="1783810"/>
            <a:ext cx="8403336" cy="4572539"/>
          </a:xfrm>
        </p:spPr>
        <p:txBody>
          <a:bodyPr/>
          <a:lstStyle/>
          <a:p>
            <a:pPr marL="0" indent="0">
              <a:buNone/>
            </a:pPr>
            <a:r>
              <a:rPr lang="en-US" dirty="0"/>
              <a:t>Borrowers submitting </a:t>
            </a:r>
            <a:r>
              <a:rPr lang="en-US" u="sng" dirty="0"/>
              <a:t>Form EZ must certify </a:t>
            </a:r>
            <a:r>
              <a:rPr lang="en-US" b="1" dirty="0"/>
              <a:t>either/or</a:t>
            </a:r>
            <a:r>
              <a:rPr lang="en-US" dirty="0"/>
              <a:t>:</a:t>
            </a:r>
          </a:p>
          <a:p>
            <a:r>
              <a:rPr lang="en-US" sz="2400" dirty="0"/>
              <a:t>That you did not reduce the number of employees or the average paid hours between January 1 and the end of the Covered Period – other than documented  reductions due to inability to rehire or find qualified employees.</a:t>
            </a:r>
          </a:p>
          <a:p>
            <a:r>
              <a:rPr lang="en-US" sz="2400" dirty="0"/>
              <a:t> That you were unable to operate between February 15</a:t>
            </a:r>
            <a:r>
              <a:rPr lang="en-US" sz="2400" baseline="30000" dirty="0"/>
              <a:t>th</a:t>
            </a:r>
            <a:r>
              <a:rPr lang="en-US" sz="2400" dirty="0"/>
              <a:t> and the end of the covered period at the same level of business activity as before February 15</a:t>
            </a:r>
            <a:r>
              <a:rPr lang="en-US" sz="2400" baseline="30000" dirty="0"/>
              <a:t>th</a:t>
            </a:r>
            <a:r>
              <a:rPr lang="en-US" sz="2400" dirty="0"/>
              <a:t> due to COVID-19 related compliance.</a:t>
            </a:r>
          </a:p>
          <a:p>
            <a:r>
              <a:rPr lang="en-US" sz="2400" b="1" dirty="0"/>
              <a:t>All records relating to the loan must be maintained for six years after loan forgiveness or the loan is paid in full and you must permit inspection of those documents on request.</a:t>
            </a:r>
          </a:p>
          <a:p>
            <a:endParaRPr lang="en-US" sz="2400" dirty="0"/>
          </a:p>
        </p:txBody>
      </p:sp>
      <p:sp>
        <p:nvSpPr>
          <p:cNvPr id="3" name="Slide Number Placeholder 2">
            <a:extLst>
              <a:ext uri="{FF2B5EF4-FFF2-40B4-BE49-F238E27FC236}">
                <a16:creationId xmlns:a16="http://schemas.microsoft.com/office/drawing/2014/main" id="{04F0A90E-357C-4F0D-8FC2-B117544EC3B5}"/>
              </a:ext>
            </a:extLst>
          </p:cNvPr>
          <p:cNvSpPr>
            <a:spLocks noGrp="1"/>
          </p:cNvSpPr>
          <p:nvPr>
            <p:ph type="sldNum" sz="quarter" idx="12"/>
          </p:nvPr>
        </p:nvSpPr>
        <p:spPr/>
        <p:txBody>
          <a:bodyPr/>
          <a:lstStyle/>
          <a:p>
            <a:fld id="{9E2313B3-BB27-4162-B256-00E39B398761}" type="slidenum">
              <a:rPr lang="en-US" smtClean="0"/>
              <a:pPr/>
              <a:t>13</a:t>
            </a:fld>
            <a:endParaRPr lang="en-US" dirty="0"/>
          </a:p>
        </p:txBody>
      </p:sp>
    </p:spTree>
    <p:extLst>
      <p:ext uri="{BB962C8B-B14F-4D97-AF65-F5344CB8AC3E}">
        <p14:creationId xmlns:p14="http://schemas.microsoft.com/office/powerpoint/2010/main" val="276207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EB5DD4-CF15-4C34-AF7A-4ECC3C65DF19}"/>
              </a:ext>
            </a:extLst>
          </p:cNvPr>
          <p:cNvSpPr>
            <a:spLocks noGrp="1"/>
          </p:cNvSpPr>
          <p:nvPr>
            <p:ph idx="1"/>
          </p:nvPr>
        </p:nvSpPr>
        <p:spPr>
          <a:xfrm>
            <a:off x="265176" y="1618488"/>
            <a:ext cx="8979308" cy="5102987"/>
          </a:xfrm>
        </p:spPr>
        <p:txBody>
          <a:bodyPr/>
          <a:lstStyle/>
          <a:p>
            <a:pPr marL="0" indent="0">
              <a:buNone/>
            </a:pPr>
            <a:r>
              <a:rPr lang="en-US" sz="2600" b="1" dirty="0"/>
              <a:t>Self Employed Individuals/Sole Proprietors:</a:t>
            </a:r>
          </a:p>
          <a:p>
            <a:r>
              <a:rPr lang="en-US" sz="2400" dirty="0"/>
              <a:t>Are eligible to use the 3508S or the 3508EZ Loan Forgiveness Application if you meet certain conditions. </a:t>
            </a:r>
          </a:p>
          <a:p>
            <a:r>
              <a:rPr lang="en-US" sz="2400" dirty="0"/>
              <a:t>Original PPP loan amount is related to payroll costs at 8/52 of line 31 of the individual’s 2019 Schedule C if you use the 8-week Covered Period.  2.5 months of 2019 compensation if you use the 24-week Covered Period.</a:t>
            </a:r>
          </a:p>
          <a:p>
            <a:pPr>
              <a:spcBef>
                <a:spcPts val="400"/>
              </a:spcBef>
            </a:pPr>
            <a:r>
              <a:rPr lang="en-US" sz="2400" dirty="0"/>
              <a:t>Loan forgiveness is based on use of the funds provided – at least 60% for payroll and no more than 40% for rent, utilities and mortgage interest. </a:t>
            </a:r>
          </a:p>
          <a:p>
            <a:pPr>
              <a:spcBef>
                <a:spcPts val="400"/>
              </a:spcBef>
            </a:pPr>
            <a:r>
              <a:rPr lang="en-US" sz="2400" dirty="0"/>
              <a:t>Amounts paid to owners do not exceed $15,385 per individual for those choosing the 8-week Covered Period and $20,833 for those choosing the 24-week Covered Period.</a:t>
            </a:r>
          </a:p>
        </p:txBody>
      </p:sp>
      <p:sp>
        <p:nvSpPr>
          <p:cNvPr id="3" name="Slide Number Placeholder 2">
            <a:extLst>
              <a:ext uri="{FF2B5EF4-FFF2-40B4-BE49-F238E27FC236}">
                <a16:creationId xmlns:a16="http://schemas.microsoft.com/office/drawing/2014/main" id="{7D455C34-DD64-425A-A1D1-9C6F844AE1AB}"/>
              </a:ext>
            </a:extLst>
          </p:cNvPr>
          <p:cNvSpPr>
            <a:spLocks noGrp="1"/>
          </p:cNvSpPr>
          <p:nvPr>
            <p:ph type="sldNum" sz="quarter" idx="12"/>
          </p:nvPr>
        </p:nvSpPr>
        <p:spPr/>
        <p:txBody>
          <a:bodyPr/>
          <a:lstStyle/>
          <a:p>
            <a:fld id="{9E2313B3-BB27-4162-B256-00E39B398761}" type="slidenum">
              <a:rPr lang="en-US" smtClean="0"/>
              <a:pPr/>
              <a:t>14</a:t>
            </a:fld>
            <a:endParaRPr lang="en-US" dirty="0"/>
          </a:p>
        </p:txBody>
      </p:sp>
    </p:spTree>
    <p:extLst>
      <p:ext uri="{BB962C8B-B14F-4D97-AF65-F5344CB8AC3E}">
        <p14:creationId xmlns:p14="http://schemas.microsoft.com/office/powerpoint/2010/main" val="159048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413225-0829-4CDF-A8EC-BF38DC466620}"/>
              </a:ext>
            </a:extLst>
          </p:cNvPr>
          <p:cNvSpPr>
            <a:spLocks noGrp="1"/>
          </p:cNvSpPr>
          <p:nvPr>
            <p:ph type="sldNum" sz="quarter" idx="12"/>
          </p:nvPr>
        </p:nvSpPr>
        <p:spPr/>
        <p:txBody>
          <a:bodyPr/>
          <a:lstStyle/>
          <a:p>
            <a:fld id="{9E2313B3-BB27-4162-B256-00E39B398761}" type="slidenum">
              <a:rPr lang="en-US" smtClean="0"/>
              <a:pPr/>
              <a:t>15</a:t>
            </a:fld>
            <a:endParaRPr lang="en-US" dirty="0"/>
          </a:p>
        </p:txBody>
      </p:sp>
      <p:pic>
        <p:nvPicPr>
          <p:cNvPr id="1026" name="Picture 2" descr="PPP Loan Forgiveness Basics &#10;Borrowers are eligible for forgiveness in an amount equal to the sum of the eligible costs and &#10;payments during the 8-week or 24-week Covered Period: &#10;-6- &#10;Eligible Costs &#10;Payroll Costs &#10;Business Rent payments &#10;effective prior 15, 20m) &#10;Mortgage Interest Payments &#10;February 5.2020) &#10;utility payments &#10;place prior to February S, 2020) &#10;Additional Considerations &#10;Payroll costs must account for at least 60% Of &#10;the total PPP forgiveness amountor the &#10;amount of forgiveness Will be reduced &#10;• Salary / wage reduction can be no more than &#10;25% during the Covered Period or the amount &#10;of forgiveness will be reduced (certain &#10;exemptions / safe harbors may apply) &#10;Borrower must maintain the average number &#10;of full-time equivalent (FTE) employees during &#10;the Covered Period or the amount of &#10;forgiveness will be reduced (certain &#10;exemptions / safe harbors may apply) &#10;Information Current Of 9/320 — Vis* most &quot;formation. ">
            <a:extLst>
              <a:ext uri="{FF2B5EF4-FFF2-40B4-BE49-F238E27FC236}">
                <a16:creationId xmlns:a16="http://schemas.microsoft.com/office/drawing/2014/main" id="{2FFCE640-78B2-41AE-89EC-7AE3702AD0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4758"/>
            <a:ext cx="8210939" cy="462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1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130629" y="1711633"/>
            <a:ext cx="8798767" cy="5009842"/>
          </a:xfrm>
        </p:spPr>
        <p:txBody>
          <a:bodyPr/>
          <a:lstStyle/>
          <a:p>
            <a:pPr marL="0" indent="0">
              <a:spcAft>
                <a:spcPts val="600"/>
              </a:spcAft>
              <a:buNone/>
            </a:pPr>
            <a:r>
              <a:rPr lang="en-US" sz="2600" b="1" dirty="0"/>
              <a:t>Loan Forgiveness (FTE Safe Harbor) Criteria Form 3508:</a:t>
            </a:r>
          </a:p>
          <a:p>
            <a:pPr marL="339725" lvl="1" indent="-227013">
              <a:spcAft>
                <a:spcPts val="600"/>
              </a:spcAft>
              <a:buFont typeface="Arial" panose="020B0604020202020204" pitchFamily="34" charset="0"/>
              <a:buChar char="•"/>
            </a:pPr>
            <a:r>
              <a:rPr lang="en-US" sz="2200" dirty="0"/>
              <a:t>The new PPP Flexibility Act has substantiality increased the flexibility in eligibility for loan forgiveness. Three choices/criteria to establish FTE Reduction Calculation – </a:t>
            </a:r>
            <a:r>
              <a:rPr lang="en-US" sz="2200" u="sng" dirty="0"/>
              <a:t>Choose one</a:t>
            </a:r>
            <a:r>
              <a:rPr lang="en-US" sz="2200" dirty="0"/>
              <a:t>:</a:t>
            </a:r>
          </a:p>
          <a:p>
            <a:pPr marL="339725" lvl="1" indent="-227013">
              <a:spcAft>
                <a:spcPts val="600"/>
              </a:spcAft>
              <a:buFont typeface="Arial" panose="020B0604020202020204" pitchFamily="34" charset="0"/>
              <a:buChar char="•"/>
            </a:pPr>
            <a:r>
              <a:rPr lang="en-US" sz="2200" dirty="0"/>
              <a:t>1) You had no reduction in employees or average paid hours.</a:t>
            </a:r>
          </a:p>
          <a:p>
            <a:pPr marL="339725" lvl="1" indent="-227013">
              <a:spcAft>
                <a:spcPts val="600"/>
              </a:spcAft>
              <a:buFont typeface="Arial" panose="020B0604020202020204" pitchFamily="34" charset="0"/>
              <a:buChar char="•"/>
            </a:pPr>
            <a:r>
              <a:rPr lang="en-US" sz="2200" dirty="0"/>
              <a:t>2) Safe Harbor #1 – Unable to operate between February 15</a:t>
            </a:r>
            <a:r>
              <a:rPr lang="en-US" sz="2200" baseline="30000" dirty="0"/>
              <a:t>th</a:t>
            </a:r>
            <a:r>
              <a:rPr lang="en-US" sz="2200" dirty="0"/>
              <a:t> and the end of your Covered Period at the same level of business activity as before February 15th due to COVID-19 Compliance.</a:t>
            </a:r>
          </a:p>
          <a:p>
            <a:pPr marL="339725" lvl="1" indent="-227013">
              <a:spcAft>
                <a:spcPts val="600"/>
              </a:spcAft>
              <a:buFont typeface="Arial" panose="020B0604020202020204" pitchFamily="34" charset="0"/>
              <a:buChar char="•"/>
            </a:pPr>
            <a:r>
              <a:rPr lang="en-US" sz="2200" dirty="0"/>
              <a:t>3) Safe Harbor #2 – If you satisfy the FTE requirements as shown on the Worksheet for Schedule A (Tables 1 &amp; 2, pages 4 &amp; 5 in the instructions) of the long form. </a:t>
            </a:r>
          </a:p>
          <a:p>
            <a:pPr marL="112712" lvl="1" indent="0">
              <a:spcAft>
                <a:spcPts val="600"/>
              </a:spcAft>
              <a:buNone/>
            </a:pPr>
            <a:endParaRPr lang="en-US" sz="2200" dirty="0"/>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16</a:t>
            </a:fld>
            <a:endParaRPr lang="en-US" dirty="0"/>
          </a:p>
        </p:txBody>
      </p:sp>
    </p:spTree>
    <p:extLst>
      <p:ext uri="{BB962C8B-B14F-4D97-AF65-F5344CB8AC3E}">
        <p14:creationId xmlns:p14="http://schemas.microsoft.com/office/powerpoint/2010/main" val="348661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3FED6B-DDF8-4790-B09A-E12F6A90D240}"/>
              </a:ext>
            </a:extLst>
          </p:cNvPr>
          <p:cNvSpPr>
            <a:spLocks noGrp="1"/>
          </p:cNvSpPr>
          <p:nvPr>
            <p:ph type="sldNum" sz="quarter" idx="12"/>
          </p:nvPr>
        </p:nvSpPr>
        <p:spPr/>
        <p:txBody>
          <a:bodyPr/>
          <a:lstStyle/>
          <a:p>
            <a:fld id="{9E2313B3-BB27-4162-B256-00E39B398761}" type="slidenum">
              <a:rPr lang="en-US" smtClean="0"/>
              <a:pPr/>
              <a:t>17</a:t>
            </a:fld>
            <a:endParaRPr lang="en-US" dirty="0"/>
          </a:p>
        </p:txBody>
      </p:sp>
      <p:pic>
        <p:nvPicPr>
          <p:cNvPr id="2050" name="Picture 2" descr="Loan Forgiveness Process and Timeline &#10;Borrower &#10;Application &#10;Submission &#10;Borrower submits forms and &#10;documentation to lender &#10;If borrower does not submit &#10;Forgiveness Application Within &#10;10 months Of the end Of the &#10;Covered Period, deferral on PPP &#10;loan ends, and borrower must &#10;begin making payments. &#10;Lender &#10;Review &amp; &#10;Submission &#10;Lender reviews and submits &#10;forgiveness decision to SBA &#10;60 Days &#10;SBA Review &#10;Remittance &#10;SBA reviews lender decisions &#10;&amp; makes a determination on &#10;loan forgiveness, subject to &#10;any SBA review Of the loan or &#10;loan application &#10;90 Days &#10;nformabon Current as of 9/3/20 — Visit for the mostup•to-date information, ">
            <a:extLst>
              <a:ext uri="{FF2B5EF4-FFF2-40B4-BE49-F238E27FC236}">
                <a16:creationId xmlns:a16="http://schemas.microsoft.com/office/drawing/2014/main" id="{96313688-E41C-4EF0-8B08-7C8A17707E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193" y="1698377"/>
            <a:ext cx="8285584" cy="465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1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A54CC-48DA-4C1A-B697-CE15F6A72DEB}"/>
              </a:ext>
            </a:extLst>
          </p:cNvPr>
          <p:cNvSpPr>
            <a:spLocks noGrp="1"/>
          </p:cNvSpPr>
          <p:nvPr>
            <p:ph type="sldNum" sz="quarter" idx="12"/>
          </p:nvPr>
        </p:nvSpPr>
        <p:spPr/>
        <p:txBody>
          <a:bodyPr/>
          <a:lstStyle/>
          <a:p>
            <a:fld id="{9E2313B3-BB27-4162-B256-00E39B398761}" type="slidenum">
              <a:rPr lang="en-US" smtClean="0"/>
              <a:pPr/>
              <a:t>18</a:t>
            </a:fld>
            <a:endParaRPr lang="en-US" dirty="0"/>
          </a:p>
        </p:txBody>
      </p:sp>
      <p:pic>
        <p:nvPicPr>
          <p:cNvPr id="3074" name="Picture 2" descr="Borrower Documentation Requirements &#10;What documentation does the borrower submit to the lender with its forgiveness &#10;application ? &#10;In addition to the signed Forgiveness Application Form (SBA Form 3508, 3508EZ, or lender &#10;equivalent) borrowers are generally expected to submit the following (see SBA Form 3508 or &#10;3508EZ instructions for specific details): &#10;1. Payroll: Proof of payment &#10;2. Nonpayroll: Proof of obligation and proof of payment &#10;3. 3508 only: PPP Schedule A and FTE Documentation &#10;4. 3508EZ only: FTE Information (if applicable) &#10;For each form, there are certain documents that the borrower is required to maintain, but not &#10;submit. See Instructions to forms. &#10;Additionally, all loans S2 million and over will be subject to SBA loan reviews and additional &#10;documentation will be required. &#10;Inforrnation Current as Of 9/3120— Visit information ">
            <a:extLst>
              <a:ext uri="{FF2B5EF4-FFF2-40B4-BE49-F238E27FC236}">
                <a16:creationId xmlns:a16="http://schemas.microsoft.com/office/drawing/2014/main" id="{92F84FCD-173C-4218-8B07-69EE52E12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192" y="1716133"/>
            <a:ext cx="8173616" cy="471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1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7E0D87-DD76-4D89-B5C7-686FB98D59A7}"/>
              </a:ext>
            </a:extLst>
          </p:cNvPr>
          <p:cNvSpPr>
            <a:spLocks noGrp="1"/>
          </p:cNvSpPr>
          <p:nvPr>
            <p:ph idx="1"/>
          </p:nvPr>
        </p:nvSpPr>
        <p:spPr>
          <a:xfrm>
            <a:off x="374073" y="1783811"/>
            <a:ext cx="8562109" cy="4351338"/>
          </a:xfrm>
        </p:spPr>
        <p:txBody>
          <a:bodyPr/>
          <a:lstStyle/>
          <a:p>
            <a:pPr marL="0" indent="0">
              <a:buNone/>
            </a:pPr>
            <a:r>
              <a:rPr lang="en-US" b="1" dirty="0"/>
              <a:t>Payroll Proof of Payment (as much of this as exists):</a:t>
            </a:r>
          </a:p>
          <a:p>
            <a:r>
              <a:rPr lang="en-US" sz="2600" dirty="0"/>
              <a:t>Bank account statements, </a:t>
            </a:r>
          </a:p>
          <a:p>
            <a:r>
              <a:rPr lang="en-US" sz="2600" dirty="0"/>
              <a:t>3</a:t>
            </a:r>
            <a:r>
              <a:rPr lang="en-US" sz="2600" baseline="30000" dirty="0"/>
              <a:t>rd</a:t>
            </a:r>
            <a:r>
              <a:rPr lang="en-US" sz="2600" dirty="0"/>
              <a:t> party payroll records, </a:t>
            </a:r>
          </a:p>
          <a:p>
            <a:r>
              <a:rPr lang="en-US" sz="2600" dirty="0"/>
              <a:t>Tax forms such as 941,</a:t>
            </a:r>
          </a:p>
          <a:p>
            <a:r>
              <a:rPr lang="en-US" sz="2600" dirty="0"/>
              <a:t>Copies of funds transfers, ACH, checks, etc.</a:t>
            </a:r>
          </a:p>
          <a:p>
            <a:r>
              <a:rPr lang="en-US" sz="2600" dirty="0"/>
              <a:t>State wage reporting documents for unemployment and L&amp;I,</a:t>
            </a:r>
          </a:p>
          <a:p>
            <a:r>
              <a:rPr lang="en-US" sz="2600" dirty="0"/>
              <a:t>For the employer portions of: health insurance, retirement plans and state/local taxes – payment receipts and cancelled checks or account statements. </a:t>
            </a:r>
          </a:p>
        </p:txBody>
      </p:sp>
      <p:sp>
        <p:nvSpPr>
          <p:cNvPr id="3" name="Slide Number Placeholder 2">
            <a:extLst>
              <a:ext uri="{FF2B5EF4-FFF2-40B4-BE49-F238E27FC236}">
                <a16:creationId xmlns:a16="http://schemas.microsoft.com/office/drawing/2014/main" id="{55B6094D-F98E-48B1-B555-DB2DB59A3679}"/>
              </a:ext>
            </a:extLst>
          </p:cNvPr>
          <p:cNvSpPr>
            <a:spLocks noGrp="1"/>
          </p:cNvSpPr>
          <p:nvPr>
            <p:ph type="sldNum" sz="quarter" idx="12"/>
          </p:nvPr>
        </p:nvSpPr>
        <p:spPr/>
        <p:txBody>
          <a:bodyPr/>
          <a:lstStyle/>
          <a:p>
            <a:fld id="{9E2313B3-BB27-4162-B256-00E39B398761}" type="slidenum">
              <a:rPr lang="en-US" smtClean="0"/>
              <a:pPr/>
              <a:t>19</a:t>
            </a:fld>
            <a:endParaRPr lang="en-US" dirty="0"/>
          </a:p>
        </p:txBody>
      </p:sp>
    </p:spTree>
    <p:extLst>
      <p:ext uri="{BB962C8B-B14F-4D97-AF65-F5344CB8AC3E}">
        <p14:creationId xmlns:p14="http://schemas.microsoft.com/office/powerpoint/2010/main" val="312069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356616" y="1610436"/>
            <a:ext cx="8506030" cy="5247563"/>
          </a:xfrm>
        </p:spPr>
        <p:txBody>
          <a:bodyPr/>
          <a:lstStyle/>
          <a:p>
            <a:pPr marL="0" indent="0">
              <a:spcBef>
                <a:spcPts val="1200"/>
              </a:spcBef>
              <a:spcAft>
                <a:spcPts val="1200"/>
              </a:spcAft>
              <a:buNone/>
            </a:pPr>
            <a:r>
              <a:rPr lang="en-US" b="1" dirty="0"/>
              <a:t>Today we’ll cover:</a:t>
            </a:r>
          </a:p>
          <a:p>
            <a:pPr lvl="1">
              <a:lnSpc>
                <a:spcPct val="100000"/>
              </a:lnSpc>
              <a:spcBef>
                <a:spcPts val="0"/>
              </a:spcBef>
              <a:buFont typeface="Arial" panose="020B0604020202020204" pitchFamily="34" charset="0"/>
              <a:buChar char="•"/>
            </a:pPr>
            <a:r>
              <a:rPr lang="en-US" sz="2300" dirty="0"/>
              <a:t>EIDL and PPP Loan Update information</a:t>
            </a:r>
          </a:p>
          <a:p>
            <a:pPr lvl="1">
              <a:lnSpc>
                <a:spcPct val="100000"/>
              </a:lnSpc>
              <a:spcBef>
                <a:spcPts val="0"/>
              </a:spcBef>
              <a:buFont typeface="Arial" panose="020B0604020202020204" pitchFamily="34" charset="0"/>
              <a:buChar char="•"/>
            </a:pPr>
            <a:r>
              <a:rPr lang="en-US" sz="2300" dirty="0"/>
              <a:t>PPP Loan Forgiveness Forms 3508, 3508EZ, 3508S</a:t>
            </a:r>
          </a:p>
          <a:p>
            <a:pPr lvl="1">
              <a:lnSpc>
                <a:spcPct val="100000"/>
              </a:lnSpc>
              <a:spcBef>
                <a:spcPts val="0"/>
              </a:spcBef>
              <a:buFont typeface="Arial" panose="020B0604020202020204" pitchFamily="34" charset="0"/>
              <a:buChar char="•"/>
            </a:pPr>
            <a:r>
              <a:rPr lang="en-US" sz="2300" dirty="0"/>
              <a:t>Changes from the PPP Flexibility Act</a:t>
            </a:r>
          </a:p>
          <a:p>
            <a:pPr lvl="1">
              <a:lnSpc>
                <a:spcPct val="100000"/>
              </a:lnSpc>
              <a:spcBef>
                <a:spcPts val="0"/>
              </a:spcBef>
              <a:buFont typeface="Arial" panose="020B0604020202020204" pitchFamily="34" charset="0"/>
              <a:buChar char="•"/>
            </a:pPr>
            <a:r>
              <a:rPr lang="en-US" sz="2300" dirty="0"/>
              <a:t>Definitions of Payroll Use, Costs, Covered Period &amp; Time Frame</a:t>
            </a:r>
          </a:p>
          <a:p>
            <a:pPr lvl="1">
              <a:lnSpc>
                <a:spcPct val="100000"/>
              </a:lnSpc>
              <a:spcBef>
                <a:spcPts val="0"/>
              </a:spcBef>
              <a:buFont typeface="Arial" panose="020B0604020202020204" pitchFamily="34" charset="0"/>
              <a:buChar char="•"/>
            </a:pPr>
            <a:r>
              <a:rPr lang="en-US" sz="2300" dirty="0"/>
              <a:t>Definitions of Covered Period</a:t>
            </a:r>
          </a:p>
          <a:p>
            <a:pPr lvl="1">
              <a:lnSpc>
                <a:spcPct val="100000"/>
              </a:lnSpc>
              <a:spcBef>
                <a:spcPts val="0"/>
              </a:spcBef>
              <a:buFont typeface="Arial" panose="020B0604020202020204" pitchFamily="34" charset="0"/>
              <a:buChar char="•"/>
            </a:pPr>
            <a:r>
              <a:rPr lang="en-US" sz="2300" dirty="0"/>
              <a:t>Form 3508S Details - Form 3508EZ Details</a:t>
            </a:r>
          </a:p>
          <a:p>
            <a:pPr lvl="1">
              <a:lnSpc>
                <a:spcPct val="100000"/>
              </a:lnSpc>
              <a:spcBef>
                <a:spcPts val="0"/>
              </a:spcBef>
              <a:buFont typeface="Arial" panose="020B0604020202020204" pitchFamily="34" charset="0"/>
              <a:buChar char="•"/>
            </a:pPr>
            <a:r>
              <a:rPr lang="en-US" sz="2300" dirty="0"/>
              <a:t>Self Employed Individuals/Sole Proprietors</a:t>
            </a:r>
          </a:p>
          <a:p>
            <a:pPr lvl="1">
              <a:lnSpc>
                <a:spcPct val="100000"/>
              </a:lnSpc>
              <a:spcBef>
                <a:spcPts val="0"/>
              </a:spcBef>
              <a:buFont typeface="Arial" panose="020B0604020202020204" pitchFamily="34" charset="0"/>
              <a:buChar char="•"/>
            </a:pPr>
            <a:r>
              <a:rPr lang="en-US" sz="2300" dirty="0"/>
              <a:t>Lender Process for Loan Forgiveness &amp; Safe Harbors</a:t>
            </a:r>
          </a:p>
          <a:p>
            <a:pPr lvl="1">
              <a:lnSpc>
                <a:spcPct val="100000"/>
              </a:lnSpc>
              <a:spcBef>
                <a:spcPts val="0"/>
              </a:spcBef>
              <a:buFont typeface="Arial" panose="020B0604020202020204" pitchFamily="34" charset="0"/>
              <a:buChar char="•"/>
            </a:pPr>
            <a:r>
              <a:rPr lang="en-US" sz="2300" dirty="0"/>
              <a:t>Documents needed to prove loan eligibility and forgiveness</a:t>
            </a:r>
          </a:p>
          <a:p>
            <a:pPr lvl="1">
              <a:lnSpc>
                <a:spcPct val="100000"/>
              </a:lnSpc>
              <a:spcBef>
                <a:spcPts val="0"/>
              </a:spcBef>
              <a:buFont typeface="Arial" panose="020B0604020202020204" pitchFamily="34" charset="0"/>
              <a:buChar char="•"/>
            </a:pPr>
            <a:r>
              <a:rPr lang="en-US" sz="2300" dirty="0"/>
              <a:t>Deduction of EIDL Advance from Loan Forgiveness</a:t>
            </a:r>
          </a:p>
          <a:p>
            <a:pPr lvl="1">
              <a:lnSpc>
                <a:spcPct val="100000"/>
              </a:lnSpc>
              <a:spcBef>
                <a:spcPts val="0"/>
              </a:spcBef>
              <a:buFont typeface="Arial" panose="020B0604020202020204" pitchFamily="34" charset="0"/>
              <a:buChar char="•"/>
            </a:pPr>
            <a:r>
              <a:rPr lang="en-US" sz="2300" dirty="0"/>
              <a:t>Representations, Certifications, Audits, Appeals</a:t>
            </a:r>
          </a:p>
          <a:p>
            <a:pPr lvl="1">
              <a:lnSpc>
                <a:spcPct val="100000"/>
              </a:lnSpc>
              <a:spcBef>
                <a:spcPts val="0"/>
              </a:spcBef>
              <a:buFont typeface="Arial" panose="020B0604020202020204" pitchFamily="34" charset="0"/>
              <a:buChar char="•"/>
            </a:pPr>
            <a:r>
              <a:rPr lang="en-US" sz="2300" dirty="0"/>
              <a:t>Step by Step Examples of the Loan Forgiveness Applications</a:t>
            </a:r>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2</a:t>
            </a:fld>
            <a:endParaRPr lang="en-US" dirty="0"/>
          </a:p>
        </p:txBody>
      </p:sp>
    </p:spTree>
    <p:extLst>
      <p:ext uri="{BB962C8B-B14F-4D97-AF65-F5344CB8AC3E}">
        <p14:creationId xmlns:p14="http://schemas.microsoft.com/office/powerpoint/2010/main" val="78056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CDD76E-925F-4D70-A5AC-DE28AE95CAB6}"/>
              </a:ext>
            </a:extLst>
          </p:cNvPr>
          <p:cNvSpPr>
            <a:spLocks noGrp="1"/>
          </p:cNvSpPr>
          <p:nvPr>
            <p:ph type="sldNum" sz="quarter" idx="12"/>
          </p:nvPr>
        </p:nvSpPr>
        <p:spPr/>
        <p:txBody>
          <a:bodyPr/>
          <a:lstStyle/>
          <a:p>
            <a:fld id="{9E2313B3-BB27-4162-B256-00E39B398761}" type="slidenum">
              <a:rPr lang="en-US" smtClean="0"/>
              <a:pPr/>
              <a:t>20</a:t>
            </a:fld>
            <a:endParaRPr lang="en-US" dirty="0"/>
          </a:p>
        </p:txBody>
      </p:sp>
      <p:pic>
        <p:nvPicPr>
          <p:cNvPr id="4098" name="Picture 2" descr="Borrower Documentation — Non-Payroll &#10;(e.g., that &#10;verify existence Of eligible non-payroll obligations/services prior to &#10;February 15, 2020 and eligible payment from the Covered Period) with &#10;the following if borrower includes nonpayroll expenses in the amount &#10;requested for forgiveness: &#10;1. Business mortgage interest payments — amortization schedule &#10;and receipts. &#10;2. Business rent or lease payments — lease agreement and receipts. &#10;3. Business utility payments — invoices from February 2020 and &#10;invoices paid during Covered Period and receipts. &#10;See Instructions to forms for Other acceptable documents. &#10;Information Current as Of 913/20 — Visit the most up—to •date informabon. &#10;1 ">
            <a:extLst>
              <a:ext uri="{FF2B5EF4-FFF2-40B4-BE49-F238E27FC236}">
                <a16:creationId xmlns:a16="http://schemas.microsoft.com/office/drawing/2014/main" id="{6AF63427-0608-4E08-909A-296748FFDF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531" y="1688840"/>
            <a:ext cx="8201608" cy="470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7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0CD6FC-3BD8-4EFD-A0BF-9D0031BEC18C}"/>
              </a:ext>
            </a:extLst>
          </p:cNvPr>
          <p:cNvSpPr>
            <a:spLocks noGrp="1"/>
          </p:cNvSpPr>
          <p:nvPr>
            <p:ph type="sldNum" sz="quarter" idx="12"/>
          </p:nvPr>
        </p:nvSpPr>
        <p:spPr/>
        <p:txBody>
          <a:bodyPr/>
          <a:lstStyle/>
          <a:p>
            <a:fld id="{9E2313B3-BB27-4162-B256-00E39B398761}" type="slidenum">
              <a:rPr lang="en-US" smtClean="0"/>
              <a:pPr/>
              <a:t>21</a:t>
            </a:fld>
            <a:endParaRPr lang="en-US" dirty="0"/>
          </a:p>
        </p:txBody>
      </p:sp>
      <p:pic>
        <p:nvPicPr>
          <p:cNvPr id="6146" name="Picture 2" descr="Economic Injury Disaster Loan (EIDL) FAQ &#10;Question: How will a lender know the amount of the EIDL &#10;advance that will be automatically deducted by SBA? &#10;Answer. If a borrower received an EIDL advance, SBA is required to &#10;reduce the borrower's loan forgiveness amount by the amount of the &#10;EIDL advance. SBA will deduct the amount of the EIDL advance from the &#10;forgiveness amount remitted by SBA to the lender. The lender will be &#10;able to confirm the amount of the EIDL advance that will be automatically &#10;deducted by SBA from the forgiveness payment by reviewing the &#10;borrower's EIDL advance information in the Forgiveness Platform. &#10;Information current as of 9,320 - Visit &#10;for th e most ">
            <a:extLst>
              <a:ext uri="{FF2B5EF4-FFF2-40B4-BE49-F238E27FC236}">
                <a16:creationId xmlns:a16="http://schemas.microsoft.com/office/drawing/2014/main" id="{37F9FA52-1AD8-48C3-9BD1-9290F725B7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861" y="1693051"/>
            <a:ext cx="8229600" cy="471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9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B62A55-41B2-4624-A5D8-1ABE173868F1}"/>
              </a:ext>
            </a:extLst>
          </p:cNvPr>
          <p:cNvSpPr>
            <a:spLocks noGrp="1"/>
          </p:cNvSpPr>
          <p:nvPr>
            <p:ph type="sldNum" sz="quarter" idx="12"/>
          </p:nvPr>
        </p:nvSpPr>
        <p:spPr/>
        <p:txBody>
          <a:bodyPr/>
          <a:lstStyle/>
          <a:p>
            <a:fld id="{9E2313B3-BB27-4162-B256-00E39B398761}" type="slidenum">
              <a:rPr lang="en-US" smtClean="0"/>
              <a:pPr/>
              <a:t>22</a:t>
            </a:fld>
            <a:endParaRPr lang="en-US" dirty="0"/>
          </a:p>
        </p:txBody>
      </p:sp>
      <p:pic>
        <p:nvPicPr>
          <p:cNvPr id="5122" name="Picture 2" descr="Lender Reviews— Making a Forgiveness Decision &#10;Lenders Have Four Decision Options: &#10;Approved in Full — Lender approved the full forgiveness amount requested by &#10;borrower, and the forgiveness amount requested by lender equals thatamount. &#10;Approved in Part — Lender did not approve the full forgiveness amount requested by &#10;borrower and the forgiveness amount decision by lender is less than the forgiveness &#10;amount requested by borrower. &#10;Denied — Lender denied the entire forgiveness amount requested by theborrower. &#10;Denied without Prejudice — Lender should use this status when SBA notifies the &#10;lender that a loan review is pending at the timp the borrower submits a loan forgiveness &#10;appllcation. &#10;Information Current as of 913.20 — Visit the most informabon. ">
            <a:extLst>
              <a:ext uri="{FF2B5EF4-FFF2-40B4-BE49-F238E27FC236}">
                <a16:creationId xmlns:a16="http://schemas.microsoft.com/office/drawing/2014/main" id="{7828DE8D-7AF4-4F33-9BEF-530B3E9C89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532" y="1703606"/>
            <a:ext cx="8229600" cy="470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A174D4-E22E-4ADF-BFED-D2DBC3FA283A}"/>
              </a:ext>
            </a:extLst>
          </p:cNvPr>
          <p:cNvSpPr>
            <a:spLocks noGrp="1"/>
          </p:cNvSpPr>
          <p:nvPr>
            <p:ph type="sldNum" sz="quarter" idx="12"/>
          </p:nvPr>
        </p:nvSpPr>
        <p:spPr/>
        <p:txBody>
          <a:bodyPr/>
          <a:lstStyle/>
          <a:p>
            <a:fld id="{9E2313B3-BB27-4162-B256-00E39B398761}" type="slidenum">
              <a:rPr lang="en-US" smtClean="0"/>
              <a:pPr/>
              <a:t>23</a:t>
            </a:fld>
            <a:endParaRPr lang="en-US" dirty="0"/>
          </a:p>
        </p:txBody>
      </p:sp>
      <p:pic>
        <p:nvPicPr>
          <p:cNvPr id="7170" name="Picture 2" descr="Remaining Balance FAQ &#10;Question: How should a lender handle any remaining &#10;balance due on a PPP loan after SBA remits the forgiveness &#10;amount to the lender? &#10;Answer. If a PPP loan is not forgiven in full (including if there has been a - &#10;reduction in the forgiveness amount for an EIDL advance), any remaining &#10;balance due on the PPP loan must be repaid by the borrower. &#10;Lenders must notify borrow•er Of the loan forgiveness amount remitted by SBA and the date on &#10;which the borrower's first loan paymentis due. &#10;The lender must continueto service the loan. &#10;The borrower must repay the remaining loan balance by the maturity date of the PPP loan &#10;(either two or five years). &#10;If a borrower is determined to have been ineligible for a PPP loan for any reason, SBA &#10;may seek repayment Of the outstanding PPP loan balance or pursue Other available &#10;remedies. &#10;Current as of — Visit for the mast ">
            <a:extLst>
              <a:ext uri="{FF2B5EF4-FFF2-40B4-BE49-F238E27FC236}">
                <a16:creationId xmlns:a16="http://schemas.microsoft.com/office/drawing/2014/main" id="{D918DE1C-11B9-4975-9836-BCF43CF48D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853" y="1702618"/>
            <a:ext cx="8210939" cy="477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6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1B58D9-AC49-4F65-A99D-344311C8321E}"/>
              </a:ext>
            </a:extLst>
          </p:cNvPr>
          <p:cNvSpPr>
            <a:spLocks noGrp="1"/>
          </p:cNvSpPr>
          <p:nvPr>
            <p:ph idx="1"/>
          </p:nvPr>
        </p:nvSpPr>
        <p:spPr>
          <a:xfrm>
            <a:off x="238125" y="1735494"/>
            <a:ext cx="8705849" cy="4236098"/>
          </a:xfrm>
        </p:spPr>
        <p:txBody>
          <a:bodyPr/>
          <a:lstStyle/>
          <a:p>
            <a:pPr marL="0" indent="0">
              <a:buNone/>
            </a:pPr>
            <a:r>
              <a:rPr lang="en-US" sz="2600" b="1" dirty="0"/>
              <a:t>Representation, Certifications, Audits, Appeals:</a:t>
            </a:r>
          </a:p>
          <a:p>
            <a:pPr>
              <a:spcBef>
                <a:spcPts val="400"/>
              </a:spcBef>
            </a:pPr>
            <a:r>
              <a:rPr lang="en-US" sz="2200" dirty="0"/>
              <a:t>All of the PPP loan forgiveness applications require representations and certification with signature to be submitted – The borrower must certify that they know and understand the rules of the PPP including eligibility, use of proceeds, loan forgiveness amounts.</a:t>
            </a:r>
          </a:p>
          <a:p>
            <a:pPr>
              <a:spcBef>
                <a:spcPts val="400"/>
              </a:spcBef>
            </a:pPr>
            <a:r>
              <a:rPr lang="en-US" sz="2200" dirty="0"/>
              <a:t>The SBA may review PPP loans and Loan Forgiveness Applications as it deems appropriate and at any time.</a:t>
            </a:r>
          </a:p>
          <a:p>
            <a:pPr>
              <a:spcBef>
                <a:spcPts val="400"/>
              </a:spcBef>
            </a:pPr>
            <a:r>
              <a:rPr lang="en-US" sz="2200" dirty="0"/>
              <a:t>Lenders are required to confirm the calculations on the loan forgiveness application.</a:t>
            </a:r>
          </a:p>
          <a:p>
            <a:pPr>
              <a:spcBef>
                <a:spcPts val="400"/>
              </a:spcBef>
            </a:pPr>
            <a:r>
              <a:rPr lang="en-US" sz="2200" dirty="0"/>
              <a:t>The SBA has established rules and timelines for appeals for any PPP borrower who is determined ineligible for the PPP or reduced loan forgiveness. </a:t>
            </a:r>
          </a:p>
        </p:txBody>
      </p:sp>
      <p:sp>
        <p:nvSpPr>
          <p:cNvPr id="3" name="Slide Number Placeholder 2">
            <a:extLst>
              <a:ext uri="{FF2B5EF4-FFF2-40B4-BE49-F238E27FC236}">
                <a16:creationId xmlns:a16="http://schemas.microsoft.com/office/drawing/2014/main" id="{A8F06164-A7B4-4E80-90B2-2A74EBF7DD70}"/>
              </a:ext>
            </a:extLst>
          </p:cNvPr>
          <p:cNvSpPr>
            <a:spLocks noGrp="1"/>
          </p:cNvSpPr>
          <p:nvPr>
            <p:ph type="sldNum" sz="quarter" idx="12"/>
          </p:nvPr>
        </p:nvSpPr>
        <p:spPr/>
        <p:txBody>
          <a:bodyPr/>
          <a:lstStyle/>
          <a:p>
            <a:fld id="{9E2313B3-BB27-4162-B256-00E39B398761}" type="slidenum">
              <a:rPr lang="en-US" smtClean="0"/>
              <a:pPr/>
              <a:t>24</a:t>
            </a:fld>
            <a:endParaRPr lang="en-US" dirty="0"/>
          </a:p>
        </p:txBody>
      </p:sp>
    </p:spTree>
    <p:extLst>
      <p:ext uri="{BB962C8B-B14F-4D97-AF65-F5344CB8AC3E}">
        <p14:creationId xmlns:p14="http://schemas.microsoft.com/office/powerpoint/2010/main" val="422428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8DCC86-FDC9-4D23-9AEF-D8C0816140C9}"/>
              </a:ext>
            </a:extLst>
          </p:cNvPr>
          <p:cNvSpPr>
            <a:spLocks noGrp="1"/>
          </p:cNvSpPr>
          <p:nvPr>
            <p:ph idx="1"/>
          </p:nvPr>
        </p:nvSpPr>
        <p:spPr>
          <a:xfrm>
            <a:off x="0" y="1626919"/>
            <a:ext cx="9144000" cy="5094556"/>
          </a:xfrm>
        </p:spPr>
        <p:txBody>
          <a:bodyPr/>
          <a:lstStyle/>
          <a:p>
            <a:pPr marL="0" indent="0">
              <a:spcBef>
                <a:spcPts val="1200"/>
              </a:spcBef>
              <a:spcAft>
                <a:spcPts val="1200"/>
              </a:spcAft>
              <a:buNone/>
            </a:pPr>
            <a:r>
              <a:rPr lang="en-US" sz="2600" b="1" dirty="0"/>
              <a:t>Additional Information and Details:</a:t>
            </a:r>
          </a:p>
          <a:p>
            <a:pPr>
              <a:spcBef>
                <a:spcPts val="0"/>
              </a:spcBef>
            </a:pPr>
            <a:r>
              <a:rPr lang="en-US" sz="2400" dirty="0"/>
              <a:t>Additional detail on “eligible owner compensation” is available in SBA FAQ dated 8/11/20 pages 5 &amp; 6. We can provide this on request. </a:t>
            </a:r>
          </a:p>
          <a:p>
            <a:pPr>
              <a:spcBef>
                <a:spcPts val="0"/>
              </a:spcBef>
            </a:pPr>
            <a:r>
              <a:rPr lang="en-US" sz="2400" dirty="0"/>
              <a:t>If a borrower applies for PPP loan forgiveness before the end of the Covered Period (8 or 24 weeks) and annual salary or wages were reduced by more than 25%, the borrower accounts for the reduction thru full covered period.</a:t>
            </a:r>
          </a:p>
          <a:p>
            <a:pPr>
              <a:spcBef>
                <a:spcPts val="0"/>
              </a:spcBef>
            </a:pPr>
            <a:r>
              <a:rPr lang="en-US" sz="2400" dirty="0"/>
              <a:t>If only a portion of the PPP loan is forgiven or the loan forgiveness application is denied, loan payments are deferred until the SBA remits the loan forgiveness amount and notice to the lender and the borrower is notified. </a:t>
            </a:r>
          </a:p>
          <a:p>
            <a:pPr>
              <a:spcBef>
                <a:spcPts val="0"/>
              </a:spcBef>
            </a:pPr>
            <a:r>
              <a:rPr lang="en-US" sz="2400" dirty="0"/>
              <a:t>We have additional information if a PPP borrower is being sold. </a:t>
            </a:r>
          </a:p>
          <a:p>
            <a:pPr marL="0" indent="0">
              <a:spcBef>
                <a:spcPts val="400"/>
              </a:spcBef>
              <a:spcAft>
                <a:spcPts val="400"/>
              </a:spcAft>
              <a:buNone/>
            </a:pPr>
            <a:endParaRPr lang="en-US" sz="2200" dirty="0"/>
          </a:p>
          <a:p>
            <a:pPr>
              <a:spcBef>
                <a:spcPts val="400"/>
              </a:spcBef>
              <a:spcAft>
                <a:spcPts val="400"/>
              </a:spcAft>
            </a:pPr>
            <a:endParaRPr lang="en-US" sz="2200" dirty="0"/>
          </a:p>
        </p:txBody>
      </p:sp>
      <p:sp>
        <p:nvSpPr>
          <p:cNvPr id="3" name="Slide Number Placeholder 2">
            <a:extLst>
              <a:ext uri="{FF2B5EF4-FFF2-40B4-BE49-F238E27FC236}">
                <a16:creationId xmlns:a16="http://schemas.microsoft.com/office/drawing/2014/main" id="{58BC5B95-A391-4326-B1A0-A378A1CE6751}"/>
              </a:ext>
            </a:extLst>
          </p:cNvPr>
          <p:cNvSpPr>
            <a:spLocks noGrp="1"/>
          </p:cNvSpPr>
          <p:nvPr>
            <p:ph type="sldNum" sz="quarter" idx="12"/>
          </p:nvPr>
        </p:nvSpPr>
        <p:spPr/>
        <p:txBody>
          <a:bodyPr/>
          <a:lstStyle/>
          <a:p>
            <a:fld id="{9E2313B3-BB27-4162-B256-00E39B398761}" type="slidenum">
              <a:rPr lang="en-US" smtClean="0"/>
              <a:pPr/>
              <a:t>25</a:t>
            </a:fld>
            <a:endParaRPr lang="en-US" dirty="0"/>
          </a:p>
        </p:txBody>
      </p:sp>
    </p:spTree>
    <p:extLst>
      <p:ext uri="{BB962C8B-B14F-4D97-AF65-F5344CB8AC3E}">
        <p14:creationId xmlns:p14="http://schemas.microsoft.com/office/powerpoint/2010/main" val="346175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8D2C61-41BE-469A-A465-81C155F2F9D3}"/>
              </a:ext>
            </a:extLst>
          </p:cNvPr>
          <p:cNvSpPr>
            <a:spLocks noGrp="1"/>
          </p:cNvSpPr>
          <p:nvPr>
            <p:ph type="title"/>
          </p:nvPr>
        </p:nvSpPr>
        <p:spPr>
          <a:xfrm>
            <a:off x="628650" y="78382"/>
            <a:ext cx="7886700" cy="1690688"/>
          </a:xfrm>
        </p:spPr>
        <p:txBody>
          <a:bodyPr/>
          <a:lstStyle/>
          <a:p>
            <a:pPr algn="ctr"/>
            <a:r>
              <a:rPr lang="en-US" dirty="0">
                <a:solidFill>
                  <a:schemeClr val="tx1"/>
                </a:solidFill>
                <a:latin typeface="Akzidenz Grotesk BE" panose="020B0500000000000000" pitchFamily="34" charset="0"/>
              </a:rPr>
              <a:t>Find the Nearest Advisor:</a:t>
            </a:r>
            <a:br>
              <a:rPr lang="en-US" dirty="0">
                <a:solidFill>
                  <a:schemeClr val="tx1"/>
                </a:solidFill>
                <a:latin typeface="Akzidenz Grotesk BE" panose="020B0500000000000000" pitchFamily="34" charset="0"/>
              </a:rPr>
            </a:br>
            <a:r>
              <a:rPr lang="en-US" sz="2800" dirty="0">
                <a:hlinkClick r:id="rId2"/>
              </a:rPr>
              <a:t>https://wsbdc.org/contact-an-advisor/</a:t>
            </a:r>
            <a:br>
              <a:rPr lang="en-US" sz="2800" dirty="0"/>
            </a:br>
            <a:r>
              <a:rPr lang="en-US" sz="2800" dirty="0">
                <a:hlinkClick r:id="rId3"/>
              </a:rPr>
              <a:t>washington@wsbdc.org</a:t>
            </a:r>
            <a:r>
              <a:rPr lang="en-US" sz="2800" dirty="0"/>
              <a:t> or 833-4WA-SBDC</a:t>
            </a:r>
            <a:endParaRPr lang="en-US" sz="2800" b="0" dirty="0">
              <a:solidFill>
                <a:schemeClr val="tx1"/>
              </a:solidFill>
              <a:latin typeface="Akzidenz Grotesk BE" panose="020B0500000000000000" pitchFamily="34" charset="0"/>
            </a:endParaRPr>
          </a:p>
        </p:txBody>
      </p:sp>
      <p:pic>
        <p:nvPicPr>
          <p:cNvPr id="9" name="Picture 8" descr="A picture containing text, map&#10;&#10;Description automatically generated">
            <a:extLst>
              <a:ext uri="{FF2B5EF4-FFF2-40B4-BE49-F238E27FC236}">
                <a16:creationId xmlns:a16="http://schemas.microsoft.com/office/drawing/2014/main" id="{6F3C2C72-F62A-49A4-BEF5-83ACC38A7A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0940" y="1690688"/>
            <a:ext cx="6591719" cy="4419960"/>
          </a:xfrm>
          <a:prstGeom prst="rect">
            <a:avLst/>
          </a:prstGeom>
        </p:spPr>
      </p:pic>
    </p:spTree>
    <p:extLst>
      <p:ext uri="{BB962C8B-B14F-4D97-AF65-F5344CB8AC3E}">
        <p14:creationId xmlns:p14="http://schemas.microsoft.com/office/powerpoint/2010/main" val="259680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Tree>
    <p:extLst>
      <p:ext uri="{BB962C8B-B14F-4D97-AF65-F5344CB8AC3E}">
        <p14:creationId xmlns:p14="http://schemas.microsoft.com/office/powerpoint/2010/main" val="1704661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2D85-3690-41AF-AC0A-801FE96E34AC}"/>
              </a:ext>
            </a:extLst>
          </p:cNvPr>
          <p:cNvSpPr>
            <a:spLocks noGrp="1"/>
          </p:cNvSpPr>
          <p:nvPr>
            <p:ph type="title"/>
          </p:nvPr>
        </p:nvSpPr>
        <p:spPr/>
        <p:txBody>
          <a:bodyPr/>
          <a:lstStyle/>
          <a:p>
            <a:r>
              <a:rPr lang="en-US" dirty="0">
                <a:latin typeface="Georgia" panose="02040502050405020303" pitchFamily="18" charset="0"/>
              </a:rPr>
              <a:t>Paycheck Protection Program</a:t>
            </a:r>
          </a:p>
        </p:txBody>
      </p:sp>
      <p:sp>
        <p:nvSpPr>
          <p:cNvPr id="3" name="Text Placeholder 2">
            <a:extLst>
              <a:ext uri="{FF2B5EF4-FFF2-40B4-BE49-F238E27FC236}">
                <a16:creationId xmlns:a16="http://schemas.microsoft.com/office/drawing/2014/main" id="{94033C5A-F979-4328-92BA-9F8AA92F3BBB}"/>
              </a:ext>
            </a:extLst>
          </p:cNvPr>
          <p:cNvSpPr>
            <a:spLocks noGrp="1"/>
          </p:cNvSpPr>
          <p:nvPr>
            <p:ph type="body" idx="1"/>
          </p:nvPr>
        </p:nvSpPr>
        <p:spPr/>
        <p:txBody>
          <a:bodyPr/>
          <a:lstStyle/>
          <a:p>
            <a:r>
              <a:rPr lang="en-US" dirty="0">
                <a:latin typeface="Georgia" panose="02040502050405020303" pitchFamily="18" charset="0"/>
              </a:rPr>
              <a:t>Loan Forgiveness Application Examples</a:t>
            </a:r>
          </a:p>
          <a:p>
            <a:endParaRPr lang="en-US" dirty="0">
              <a:latin typeface="Georgia" panose="02040502050405020303" pitchFamily="18" charset="0"/>
            </a:endParaRPr>
          </a:p>
          <a:p>
            <a:r>
              <a:rPr lang="en-US" dirty="0">
                <a:latin typeface="Georgia" panose="02040502050405020303" pitchFamily="18" charset="0"/>
              </a:rPr>
              <a:t>Updated as of December 8th, 2020</a:t>
            </a:r>
          </a:p>
        </p:txBody>
      </p:sp>
      <p:sp>
        <p:nvSpPr>
          <p:cNvPr id="4" name="Slide Number Placeholder 3">
            <a:extLst>
              <a:ext uri="{FF2B5EF4-FFF2-40B4-BE49-F238E27FC236}">
                <a16:creationId xmlns:a16="http://schemas.microsoft.com/office/drawing/2014/main" id="{5684E6E4-B132-4091-8951-EFB7B99B1359}"/>
              </a:ext>
            </a:extLst>
          </p:cNvPr>
          <p:cNvSpPr>
            <a:spLocks noGrp="1"/>
          </p:cNvSpPr>
          <p:nvPr>
            <p:ph type="sldNum" sz="quarter" idx="12"/>
          </p:nvPr>
        </p:nvSpPr>
        <p:spPr/>
        <p:txBody>
          <a:bodyPr/>
          <a:lstStyle/>
          <a:p>
            <a:fld id="{B1AB44B9-F1EC-4F4B-88D4-413245C9CD3E}" type="slidenum">
              <a:rPr lang="en-US" smtClean="0"/>
              <a:t>28</a:t>
            </a:fld>
            <a:endParaRPr lang="en-US"/>
          </a:p>
        </p:txBody>
      </p:sp>
    </p:spTree>
    <p:extLst>
      <p:ext uri="{BB962C8B-B14F-4D97-AF65-F5344CB8AC3E}">
        <p14:creationId xmlns:p14="http://schemas.microsoft.com/office/powerpoint/2010/main" val="262043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B46B-4226-405B-9227-8EC446E4E829}"/>
              </a:ext>
            </a:extLst>
          </p:cNvPr>
          <p:cNvSpPr>
            <a:spLocks noGrp="1"/>
          </p:cNvSpPr>
          <p:nvPr>
            <p:ph type="title"/>
          </p:nvPr>
        </p:nvSpPr>
        <p:spPr>
          <a:xfrm>
            <a:off x="628650" y="298765"/>
            <a:ext cx="7886700" cy="598904"/>
          </a:xfrm>
        </p:spPr>
        <p:txBody>
          <a:bodyPr/>
          <a:lstStyle/>
          <a:p>
            <a:r>
              <a:rPr lang="en-US" dirty="0">
                <a:latin typeface="Georgia" panose="02040502050405020303" pitchFamily="18" charset="0"/>
              </a:rPr>
              <a:t>Covered Period vs. Alternate Covered Period</a:t>
            </a:r>
          </a:p>
        </p:txBody>
      </p:sp>
      <p:sp>
        <p:nvSpPr>
          <p:cNvPr id="3" name="Content Placeholder 2">
            <a:extLst>
              <a:ext uri="{FF2B5EF4-FFF2-40B4-BE49-F238E27FC236}">
                <a16:creationId xmlns:a16="http://schemas.microsoft.com/office/drawing/2014/main" id="{3DF3F396-8F6B-4381-A9BB-99778ED0467E}"/>
              </a:ext>
            </a:extLst>
          </p:cNvPr>
          <p:cNvSpPr>
            <a:spLocks noGrp="1"/>
          </p:cNvSpPr>
          <p:nvPr>
            <p:ph idx="1"/>
          </p:nvPr>
        </p:nvSpPr>
        <p:spPr>
          <a:xfrm>
            <a:off x="290090" y="897669"/>
            <a:ext cx="8563820" cy="5661763"/>
          </a:xfrm>
        </p:spPr>
        <p:txBody>
          <a:bodyPr>
            <a:normAutofit fontScale="85000" lnSpcReduction="10000"/>
          </a:bodyPr>
          <a:lstStyle/>
          <a:p>
            <a:r>
              <a:rPr lang="en-US" b="1" dirty="0">
                <a:latin typeface="Georgia" panose="02040502050405020303" pitchFamily="18" charset="0"/>
              </a:rPr>
              <a:t>Covered Period:</a:t>
            </a:r>
            <a:r>
              <a:rPr lang="en-US" dirty="0">
                <a:latin typeface="Georgia" panose="02040502050405020303" pitchFamily="18" charset="0"/>
              </a:rPr>
              <a:t> is either (1) the 24-week (168-day) period beginning on the PPP Loan Disbursement Date, or  (2) if the borrower received its loan before June 5, 2020, the borrower may elect to use an eight-week (56 day) covered period. </a:t>
            </a:r>
          </a:p>
          <a:p>
            <a:pPr lvl="1"/>
            <a:r>
              <a:rPr lang="en-US" u="sng" dirty="0">
                <a:latin typeface="Georgia" panose="02040502050405020303" pitchFamily="18" charset="0"/>
              </a:rPr>
              <a:t>For example: </a:t>
            </a:r>
            <a:r>
              <a:rPr lang="en-US" dirty="0">
                <a:latin typeface="Georgia" panose="02040502050405020303" pitchFamily="18" charset="0"/>
              </a:rPr>
              <a:t>if the borrower is using a 24-week covered period and received its PPP loan proceeds on Monday, April 20, the first day of the covered period is April 20 and the last day is Sunday, October 4. </a:t>
            </a:r>
          </a:p>
          <a:p>
            <a:pPr lvl="1"/>
            <a:r>
              <a:rPr lang="en-US" dirty="0">
                <a:latin typeface="Georgia" panose="02040502050405020303" pitchFamily="18" charset="0"/>
              </a:rPr>
              <a:t>In no event may the covered period extend beyond December 31, 2020.</a:t>
            </a:r>
          </a:p>
          <a:p>
            <a:pPr marL="342875" lvl="1" indent="0">
              <a:buNone/>
            </a:pPr>
            <a:endParaRPr lang="en-US" dirty="0">
              <a:latin typeface="Georgia" panose="02040502050405020303" pitchFamily="18" charset="0"/>
            </a:endParaRPr>
          </a:p>
          <a:p>
            <a:r>
              <a:rPr lang="en-US" b="1" dirty="0">
                <a:latin typeface="Georgia" panose="02040502050405020303" pitchFamily="18" charset="0"/>
              </a:rPr>
              <a:t>Alternative Payroll Covered Period:</a:t>
            </a:r>
            <a:r>
              <a:rPr lang="en-US" dirty="0">
                <a:latin typeface="Georgia" panose="02040502050405020303" pitchFamily="18" charset="0"/>
              </a:rPr>
              <a:t>  For administrative convenience, Borrowers with a biweekly (or more frequent) payroll schedule may elect to calculate eligible payroll costs using the 24-week (168-day) period (or for loans received before June 5, 2020 at the election of the borrower, the eight-week (56-day) period) that begins on the first day of their first pay period following their PPP Loan Disbursement Date. </a:t>
            </a:r>
          </a:p>
          <a:p>
            <a:pPr lvl="1"/>
            <a:r>
              <a:rPr lang="en-US" u="sng" dirty="0">
                <a:latin typeface="Georgia" panose="02040502050405020303" pitchFamily="18" charset="0"/>
              </a:rPr>
              <a:t>For example:</a:t>
            </a:r>
            <a:r>
              <a:rPr lang="en-US" dirty="0">
                <a:latin typeface="Georgia" panose="02040502050405020303" pitchFamily="18" charset="0"/>
              </a:rPr>
              <a:t> if the Borrower is using a 24-week Alternative Payroll Covered Period and received its PPP loan proceeds on Monday, April 20, and the first day of its first pay period following its PPP loan disbursement is Sunday, April 26, the first day of the Alternative Payroll Covered Period is April 26 and the last day of the Alternative Payroll Covered Period is Saturday, October 10. </a:t>
            </a:r>
          </a:p>
          <a:p>
            <a:pPr lvl="1"/>
            <a:r>
              <a:rPr lang="en-US" dirty="0">
                <a:latin typeface="Georgia" panose="02040502050405020303" pitchFamily="18" charset="0"/>
              </a:rPr>
              <a:t>Borrowers that elect to use the Alternative Payroll Covered Period must apply the Alternative Payroll Covered Period wherever there is a reference in this application to “the Covered Period or the Alternative Payroll Covered Period.” However, Borrowers must apply the Covered Period (not the Alternative Payroll Covered Period) wherever there is a reference in this application to “the Covered Period” only. </a:t>
            </a:r>
          </a:p>
          <a:p>
            <a:pPr lvl="1"/>
            <a:r>
              <a:rPr lang="en-US" dirty="0">
                <a:latin typeface="Georgia" panose="02040502050405020303" pitchFamily="18" charset="0"/>
              </a:rPr>
              <a:t>In no event may the Alternative Payroll Covered Period extend beyond December 31, 2020.</a:t>
            </a:r>
          </a:p>
        </p:txBody>
      </p:sp>
      <p:sp>
        <p:nvSpPr>
          <p:cNvPr id="4" name="Slide Number Placeholder 3">
            <a:extLst>
              <a:ext uri="{FF2B5EF4-FFF2-40B4-BE49-F238E27FC236}">
                <a16:creationId xmlns:a16="http://schemas.microsoft.com/office/drawing/2014/main" id="{8D63E9FA-1510-42AE-8620-5677941B68B1}"/>
              </a:ext>
            </a:extLst>
          </p:cNvPr>
          <p:cNvSpPr>
            <a:spLocks noGrp="1"/>
          </p:cNvSpPr>
          <p:nvPr>
            <p:ph type="sldNum" sz="quarter" idx="12"/>
          </p:nvPr>
        </p:nvSpPr>
        <p:spPr/>
        <p:txBody>
          <a:bodyPr/>
          <a:lstStyle/>
          <a:p>
            <a:fld id="{B1AB44B9-F1EC-4F4B-88D4-413245C9CD3E}" type="slidenum">
              <a:rPr lang="en-US" smtClean="0"/>
              <a:t>29</a:t>
            </a:fld>
            <a:endParaRPr lang="en-US"/>
          </a:p>
        </p:txBody>
      </p:sp>
    </p:spTree>
    <p:extLst>
      <p:ext uri="{BB962C8B-B14F-4D97-AF65-F5344CB8AC3E}">
        <p14:creationId xmlns:p14="http://schemas.microsoft.com/office/powerpoint/2010/main" val="6486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5B85F5-972B-466E-B4A3-A806E8B0C0DB}"/>
              </a:ext>
            </a:extLst>
          </p:cNvPr>
          <p:cNvSpPr>
            <a:spLocks noGrp="1"/>
          </p:cNvSpPr>
          <p:nvPr>
            <p:ph idx="1"/>
          </p:nvPr>
        </p:nvSpPr>
        <p:spPr>
          <a:xfrm>
            <a:off x="190004" y="1638795"/>
            <a:ext cx="8811491" cy="4845132"/>
          </a:xfrm>
        </p:spPr>
        <p:txBody>
          <a:bodyPr/>
          <a:lstStyle/>
          <a:p>
            <a:pPr marL="0" indent="0">
              <a:buNone/>
            </a:pPr>
            <a:r>
              <a:rPr lang="en-US" b="1" dirty="0"/>
              <a:t>SBA Economic Injury Disaster Loan (EIDL) Update:</a:t>
            </a:r>
          </a:p>
          <a:p>
            <a:pPr>
              <a:spcBef>
                <a:spcPts val="400"/>
              </a:spcBef>
              <a:spcAft>
                <a:spcPts val="400"/>
              </a:spcAft>
            </a:pPr>
            <a:r>
              <a:rPr lang="en-US" sz="2200" dirty="0"/>
              <a:t>EIDL Funds are still available.</a:t>
            </a:r>
          </a:p>
          <a:p>
            <a:pPr>
              <a:spcBef>
                <a:spcPts val="400"/>
              </a:spcBef>
              <a:spcAft>
                <a:spcPts val="400"/>
              </a:spcAft>
            </a:pPr>
            <a:r>
              <a:rPr lang="en-US" sz="2200" dirty="0"/>
              <a:t>Apply here - </a:t>
            </a:r>
            <a:r>
              <a:rPr lang="en-US" sz="2200" dirty="0">
                <a:solidFill>
                  <a:schemeClr val="accent1">
                    <a:lumMod val="50000"/>
                  </a:schemeClr>
                </a:solidFill>
                <a:hlinkClick r:id="rId2"/>
              </a:rPr>
              <a:t>https://covid19relief.sba.gov/#/</a:t>
            </a:r>
            <a:endParaRPr lang="en-US" sz="2200" dirty="0">
              <a:solidFill>
                <a:schemeClr val="accent1">
                  <a:lumMod val="50000"/>
                </a:schemeClr>
              </a:solidFill>
            </a:endParaRPr>
          </a:p>
          <a:p>
            <a:pPr>
              <a:spcBef>
                <a:spcPts val="400"/>
              </a:spcBef>
              <a:spcAft>
                <a:spcPts val="400"/>
              </a:spcAft>
            </a:pPr>
            <a:r>
              <a:rPr lang="en-US" sz="2200" dirty="0"/>
              <a:t>EIDL Advance – The EIDL advances are no longer available. For those who did receive EIDL Advances, remember that they will reduce PPP loan forgiveness if you received both the EIDL and the PPP loans.</a:t>
            </a:r>
          </a:p>
          <a:p>
            <a:pPr>
              <a:spcBef>
                <a:spcPts val="400"/>
              </a:spcBef>
              <a:spcAft>
                <a:spcPts val="400"/>
              </a:spcAft>
            </a:pPr>
            <a:r>
              <a:rPr lang="en-US" sz="2200" dirty="0"/>
              <a:t>Customer Service Center at </a:t>
            </a:r>
            <a:r>
              <a:rPr lang="en-US" sz="2200" dirty="0">
                <a:solidFill>
                  <a:srgbClr val="FF0000"/>
                </a:solidFill>
              </a:rPr>
              <a:t>1-800-659-2955. </a:t>
            </a:r>
            <a:r>
              <a:rPr lang="en-US" sz="2200" dirty="0"/>
              <a:t>To get the status of your EIDL loan, Call the 800 number and ask for a Tier 2 person.</a:t>
            </a:r>
          </a:p>
          <a:p>
            <a:pPr>
              <a:spcBef>
                <a:spcPts val="400"/>
              </a:spcBef>
              <a:spcAft>
                <a:spcPts val="400"/>
              </a:spcAft>
            </a:pPr>
            <a:r>
              <a:rPr lang="en-US" sz="2200" dirty="0"/>
              <a:t>To ask for EIDL reconsideration email to  </a:t>
            </a:r>
            <a:r>
              <a:rPr lang="en-US" sz="2200" dirty="0">
                <a:hlinkClick r:id="rId3"/>
              </a:rPr>
              <a:t>pdcrecons@sba.gov</a:t>
            </a:r>
            <a:r>
              <a:rPr lang="en-US" sz="2200" dirty="0"/>
              <a:t>. You may be required to find and complete SBA form 3501. Partners must complete Form 4506-T (request for Transcript of Tax Return). </a:t>
            </a:r>
            <a:endParaRPr lang="en-US" dirty="0"/>
          </a:p>
          <a:p>
            <a:pPr lvl="1">
              <a:spcBef>
                <a:spcPts val="1200"/>
              </a:spcBef>
              <a:spcAft>
                <a:spcPts val="1200"/>
              </a:spcAft>
            </a:pPr>
            <a:endParaRPr lang="en-US" dirty="0">
              <a:solidFill>
                <a:srgbClr val="FF0000"/>
              </a:solidFill>
            </a:endParaRPr>
          </a:p>
          <a:p>
            <a:pPr lvl="1"/>
            <a:endParaRPr lang="en-US" dirty="0"/>
          </a:p>
          <a:p>
            <a:pPr lvl="1"/>
            <a:endParaRPr lang="en-US" dirty="0"/>
          </a:p>
          <a:p>
            <a:pPr marL="457200" lvl="1" indent="0">
              <a:spcBef>
                <a:spcPts val="1200"/>
              </a:spcBef>
              <a:spcAft>
                <a:spcPts val="1200"/>
              </a:spcAft>
              <a:buNone/>
            </a:pPr>
            <a:endParaRPr lang="en-US" dirty="0"/>
          </a:p>
          <a:p>
            <a:pPr lvl="1">
              <a:spcBef>
                <a:spcPts val="1200"/>
              </a:spcBef>
              <a:spcAft>
                <a:spcPts val="1200"/>
              </a:spcAft>
            </a:pPr>
            <a:endParaRPr lang="en-US" dirty="0"/>
          </a:p>
          <a:p>
            <a:endParaRPr lang="en-US" dirty="0"/>
          </a:p>
        </p:txBody>
      </p:sp>
      <p:sp>
        <p:nvSpPr>
          <p:cNvPr id="3" name="Slide Number Placeholder 2">
            <a:extLst>
              <a:ext uri="{FF2B5EF4-FFF2-40B4-BE49-F238E27FC236}">
                <a16:creationId xmlns:a16="http://schemas.microsoft.com/office/drawing/2014/main" id="{6C0A416B-86ED-4768-8BCD-ADBA46CD6829}"/>
              </a:ext>
            </a:extLst>
          </p:cNvPr>
          <p:cNvSpPr>
            <a:spLocks noGrp="1"/>
          </p:cNvSpPr>
          <p:nvPr>
            <p:ph type="sldNum" sz="quarter" idx="12"/>
          </p:nvPr>
        </p:nvSpPr>
        <p:spPr/>
        <p:txBody>
          <a:bodyPr/>
          <a:lstStyle/>
          <a:p>
            <a:fld id="{9E2313B3-BB27-4162-B256-00E39B398761}" type="slidenum">
              <a:rPr lang="en-US" smtClean="0"/>
              <a:pPr/>
              <a:t>3</a:t>
            </a:fld>
            <a:endParaRPr lang="en-US" dirty="0"/>
          </a:p>
        </p:txBody>
      </p:sp>
    </p:spTree>
    <p:extLst>
      <p:ext uri="{BB962C8B-B14F-4D97-AF65-F5344CB8AC3E}">
        <p14:creationId xmlns:p14="http://schemas.microsoft.com/office/powerpoint/2010/main" val="2054758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E156-1DE9-4232-9420-37FFE43ABAF8}"/>
              </a:ext>
            </a:extLst>
          </p:cNvPr>
          <p:cNvSpPr>
            <a:spLocks noGrp="1"/>
          </p:cNvSpPr>
          <p:nvPr>
            <p:ph type="title"/>
          </p:nvPr>
        </p:nvSpPr>
        <p:spPr/>
        <p:txBody>
          <a:bodyPr/>
          <a:lstStyle/>
          <a:p>
            <a:r>
              <a:rPr lang="en-US" dirty="0"/>
              <a:t>Example 1 - </a:t>
            </a:r>
          </a:p>
        </p:txBody>
      </p:sp>
      <p:sp>
        <p:nvSpPr>
          <p:cNvPr id="3" name="Content Placeholder 2">
            <a:extLst>
              <a:ext uri="{FF2B5EF4-FFF2-40B4-BE49-F238E27FC236}">
                <a16:creationId xmlns:a16="http://schemas.microsoft.com/office/drawing/2014/main" id="{327C89B2-90CE-40C8-A9E9-E0CFD8E76B43}"/>
              </a:ext>
            </a:extLst>
          </p:cNvPr>
          <p:cNvSpPr>
            <a:spLocks noGrp="1"/>
          </p:cNvSpPr>
          <p:nvPr>
            <p:ph idx="1"/>
          </p:nvPr>
        </p:nvSpPr>
        <p:spPr/>
        <p:txBody>
          <a:bodyPr/>
          <a:lstStyle/>
          <a:p>
            <a:pPr marL="0" indent="0">
              <a:buNone/>
            </a:pPr>
            <a:r>
              <a:rPr lang="en-US" dirty="0"/>
              <a:t> </a:t>
            </a:r>
          </a:p>
          <a:p>
            <a:pPr marL="0" indent="0">
              <a:buNone/>
            </a:pPr>
            <a:r>
              <a:rPr lang="en-US" dirty="0"/>
              <a:t>Assumptions:</a:t>
            </a:r>
          </a:p>
          <a:p>
            <a:r>
              <a:rPr lang="en-US" dirty="0"/>
              <a:t>   Sole Proprietorship with two employees</a:t>
            </a:r>
          </a:p>
          <a:p>
            <a:r>
              <a:rPr lang="en-US" dirty="0"/>
              <a:t>    $50,000 PPP Loan</a:t>
            </a:r>
          </a:p>
          <a:p>
            <a:r>
              <a:rPr lang="en-US" dirty="0"/>
              <a:t>    $3,000 EIDL Advance	</a:t>
            </a:r>
          </a:p>
          <a:p>
            <a:endParaRPr lang="en-US" dirty="0"/>
          </a:p>
        </p:txBody>
      </p:sp>
      <p:sp>
        <p:nvSpPr>
          <p:cNvPr id="4" name="Slide Number Placeholder 3">
            <a:extLst>
              <a:ext uri="{FF2B5EF4-FFF2-40B4-BE49-F238E27FC236}">
                <a16:creationId xmlns:a16="http://schemas.microsoft.com/office/drawing/2014/main" id="{19B2DA69-314D-4D56-8419-DC626DF931B5}"/>
              </a:ext>
            </a:extLst>
          </p:cNvPr>
          <p:cNvSpPr>
            <a:spLocks noGrp="1"/>
          </p:cNvSpPr>
          <p:nvPr>
            <p:ph type="sldNum" sz="quarter" idx="12"/>
          </p:nvPr>
        </p:nvSpPr>
        <p:spPr/>
        <p:txBody>
          <a:bodyPr/>
          <a:lstStyle/>
          <a:p>
            <a:fld id="{B1AB44B9-F1EC-4F4B-88D4-413245C9CD3E}" type="slidenum">
              <a:rPr lang="en-US" smtClean="0"/>
              <a:t>30</a:t>
            </a:fld>
            <a:endParaRPr lang="en-US"/>
          </a:p>
        </p:txBody>
      </p:sp>
      <p:sp>
        <p:nvSpPr>
          <p:cNvPr id="5" name="Subtitle 4">
            <a:extLst>
              <a:ext uri="{FF2B5EF4-FFF2-40B4-BE49-F238E27FC236}">
                <a16:creationId xmlns:a16="http://schemas.microsoft.com/office/drawing/2014/main" id="{AF8D6F3A-F916-4298-BFE5-0C3E7E6D5AC9}"/>
              </a:ext>
            </a:extLst>
          </p:cNvPr>
          <p:cNvSpPr>
            <a:spLocks noGrp="1"/>
          </p:cNvSpPr>
          <p:nvPr>
            <p:ph type="subTitle" idx="13"/>
          </p:nvPr>
        </p:nvSpPr>
        <p:spPr/>
        <p:txBody>
          <a:bodyPr>
            <a:normAutofit/>
          </a:bodyPr>
          <a:lstStyle/>
          <a:p>
            <a:r>
              <a:rPr lang="en-US" sz="4000" dirty="0"/>
              <a:t>Form 3508S</a:t>
            </a:r>
          </a:p>
        </p:txBody>
      </p:sp>
    </p:spTree>
    <p:extLst>
      <p:ext uri="{BB962C8B-B14F-4D97-AF65-F5344CB8AC3E}">
        <p14:creationId xmlns:p14="http://schemas.microsoft.com/office/powerpoint/2010/main" val="2526594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3508S</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6" name="Picture 5">
            <a:extLst>
              <a:ext uri="{FF2B5EF4-FFF2-40B4-BE49-F238E27FC236}">
                <a16:creationId xmlns:a16="http://schemas.microsoft.com/office/drawing/2014/main" id="{6ADC92E8-F5E7-4F32-A507-1E05771277FA}"/>
              </a:ext>
            </a:extLst>
          </p:cNvPr>
          <p:cNvPicPr>
            <a:picLocks noChangeAspect="1"/>
          </p:cNvPicPr>
          <p:nvPr/>
        </p:nvPicPr>
        <p:blipFill>
          <a:blip r:embed="rId2"/>
          <a:stretch>
            <a:fillRect/>
          </a:stretch>
        </p:blipFill>
        <p:spPr>
          <a:xfrm>
            <a:off x="3887036" y="228230"/>
            <a:ext cx="4561249" cy="6185908"/>
          </a:xfrm>
          <a:prstGeom prst="rect">
            <a:avLst/>
          </a:prstGeom>
        </p:spPr>
      </p:pic>
    </p:spTree>
    <p:extLst>
      <p:ext uri="{BB962C8B-B14F-4D97-AF65-F5344CB8AC3E}">
        <p14:creationId xmlns:p14="http://schemas.microsoft.com/office/powerpoint/2010/main" val="225443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Form 3508S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4" name="Picture 3">
            <a:extLst>
              <a:ext uri="{FF2B5EF4-FFF2-40B4-BE49-F238E27FC236}">
                <a16:creationId xmlns:a16="http://schemas.microsoft.com/office/drawing/2014/main" id="{58D9B343-061C-4933-B4B7-65B8B05B0E30}"/>
              </a:ext>
            </a:extLst>
          </p:cNvPr>
          <p:cNvPicPr>
            <a:picLocks noChangeAspect="1"/>
          </p:cNvPicPr>
          <p:nvPr/>
        </p:nvPicPr>
        <p:blipFill>
          <a:blip r:embed="rId2"/>
          <a:stretch>
            <a:fillRect/>
          </a:stretch>
        </p:blipFill>
        <p:spPr>
          <a:xfrm>
            <a:off x="259729" y="1199894"/>
            <a:ext cx="8624542" cy="3808913"/>
          </a:xfrm>
          <a:prstGeom prst="rect">
            <a:avLst/>
          </a:prstGeom>
        </p:spPr>
      </p:pic>
    </p:spTree>
    <p:extLst>
      <p:ext uri="{BB962C8B-B14F-4D97-AF65-F5344CB8AC3E}">
        <p14:creationId xmlns:p14="http://schemas.microsoft.com/office/powerpoint/2010/main" val="3536557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Form 3508S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5" name="Picture 4">
            <a:extLst>
              <a:ext uri="{FF2B5EF4-FFF2-40B4-BE49-F238E27FC236}">
                <a16:creationId xmlns:a16="http://schemas.microsoft.com/office/drawing/2014/main" id="{62A63C85-1E28-4FFD-A792-2DC4D0FAB02B}"/>
              </a:ext>
            </a:extLst>
          </p:cNvPr>
          <p:cNvPicPr>
            <a:picLocks noChangeAspect="1"/>
          </p:cNvPicPr>
          <p:nvPr/>
        </p:nvPicPr>
        <p:blipFill>
          <a:blip r:embed="rId2"/>
          <a:stretch>
            <a:fillRect/>
          </a:stretch>
        </p:blipFill>
        <p:spPr>
          <a:xfrm>
            <a:off x="1466340" y="612604"/>
            <a:ext cx="6431665" cy="5946828"/>
          </a:xfrm>
          <a:prstGeom prst="rect">
            <a:avLst/>
          </a:prstGeom>
        </p:spPr>
      </p:pic>
    </p:spTree>
    <p:extLst>
      <p:ext uri="{BB962C8B-B14F-4D97-AF65-F5344CB8AC3E}">
        <p14:creationId xmlns:p14="http://schemas.microsoft.com/office/powerpoint/2010/main" val="3815839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3508S</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2</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4" name="Picture 3">
            <a:extLst>
              <a:ext uri="{FF2B5EF4-FFF2-40B4-BE49-F238E27FC236}">
                <a16:creationId xmlns:a16="http://schemas.microsoft.com/office/drawing/2014/main" id="{F2514AC7-B67B-44BB-A80F-FD575F59DD46}"/>
              </a:ext>
            </a:extLst>
          </p:cNvPr>
          <p:cNvPicPr>
            <a:picLocks noChangeAspect="1"/>
          </p:cNvPicPr>
          <p:nvPr/>
        </p:nvPicPr>
        <p:blipFill>
          <a:blip r:embed="rId2"/>
          <a:stretch>
            <a:fillRect/>
          </a:stretch>
        </p:blipFill>
        <p:spPr>
          <a:xfrm>
            <a:off x="2944721" y="298568"/>
            <a:ext cx="5676900" cy="4524375"/>
          </a:xfrm>
          <a:prstGeom prst="rect">
            <a:avLst/>
          </a:prstGeom>
        </p:spPr>
      </p:pic>
      <p:pic>
        <p:nvPicPr>
          <p:cNvPr id="6" name="Picture 5">
            <a:extLst>
              <a:ext uri="{FF2B5EF4-FFF2-40B4-BE49-F238E27FC236}">
                <a16:creationId xmlns:a16="http://schemas.microsoft.com/office/drawing/2014/main" id="{3FB82F81-9EFA-4F05-A630-B7B65FDD7A91}"/>
              </a:ext>
            </a:extLst>
          </p:cNvPr>
          <p:cNvPicPr>
            <a:picLocks noChangeAspect="1"/>
          </p:cNvPicPr>
          <p:nvPr/>
        </p:nvPicPr>
        <p:blipFill>
          <a:blip r:embed="rId3"/>
          <a:stretch>
            <a:fillRect/>
          </a:stretch>
        </p:blipFill>
        <p:spPr>
          <a:xfrm>
            <a:off x="1222139" y="4790897"/>
            <a:ext cx="6699721" cy="1768535"/>
          </a:xfrm>
          <a:prstGeom prst="rect">
            <a:avLst/>
          </a:prstGeom>
        </p:spPr>
      </p:pic>
    </p:spTree>
    <p:extLst>
      <p:ext uri="{BB962C8B-B14F-4D97-AF65-F5344CB8AC3E}">
        <p14:creationId xmlns:p14="http://schemas.microsoft.com/office/powerpoint/2010/main" val="301698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B46B-4226-405B-9227-8EC446E4E829}"/>
              </a:ext>
            </a:extLst>
          </p:cNvPr>
          <p:cNvSpPr>
            <a:spLocks noGrp="1"/>
          </p:cNvSpPr>
          <p:nvPr>
            <p:ph type="title"/>
          </p:nvPr>
        </p:nvSpPr>
        <p:spPr>
          <a:xfrm>
            <a:off x="628650" y="298765"/>
            <a:ext cx="7886700" cy="598904"/>
          </a:xfrm>
        </p:spPr>
        <p:txBody>
          <a:bodyPr/>
          <a:lstStyle/>
          <a:p>
            <a:r>
              <a:rPr lang="en-US" dirty="0">
                <a:latin typeface="Georgia" panose="02040502050405020303" pitchFamily="18" charset="0"/>
              </a:rPr>
              <a:t>Using the EZ Form vs. Regular Form </a:t>
            </a:r>
          </a:p>
        </p:txBody>
      </p:sp>
      <p:sp>
        <p:nvSpPr>
          <p:cNvPr id="4" name="Slide Number Placeholder 3">
            <a:extLst>
              <a:ext uri="{FF2B5EF4-FFF2-40B4-BE49-F238E27FC236}">
                <a16:creationId xmlns:a16="http://schemas.microsoft.com/office/drawing/2014/main" id="{8D63E9FA-1510-42AE-8620-5677941B6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8" name="Content Placeholder 7">
            <a:extLst>
              <a:ext uri="{FF2B5EF4-FFF2-40B4-BE49-F238E27FC236}">
                <a16:creationId xmlns:a16="http://schemas.microsoft.com/office/drawing/2014/main" id="{CF0721A2-DBC5-4EF5-B500-10CD99203544}"/>
              </a:ext>
            </a:extLst>
          </p:cNvPr>
          <p:cNvPicPr>
            <a:picLocks noGrp="1" noChangeAspect="1"/>
          </p:cNvPicPr>
          <p:nvPr>
            <p:ph idx="1"/>
          </p:nvPr>
        </p:nvPicPr>
        <p:blipFill>
          <a:blip r:embed="rId2"/>
          <a:stretch>
            <a:fillRect/>
          </a:stretch>
        </p:blipFill>
        <p:spPr>
          <a:xfrm>
            <a:off x="196107" y="720435"/>
            <a:ext cx="8657803" cy="5417129"/>
          </a:xfrm>
        </p:spPr>
      </p:pic>
      <p:sp>
        <p:nvSpPr>
          <p:cNvPr id="9" name="TextBox 8">
            <a:extLst>
              <a:ext uri="{FF2B5EF4-FFF2-40B4-BE49-F238E27FC236}">
                <a16:creationId xmlns:a16="http://schemas.microsoft.com/office/drawing/2014/main" id="{D9B8EC31-7063-4B68-86A9-81E8006C3400}"/>
              </a:ext>
            </a:extLst>
          </p:cNvPr>
          <p:cNvSpPr txBox="1"/>
          <p:nvPr/>
        </p:nvSpPr>
        <p:spPr>
          <a:xfrm>
            <a:off x="196107" y="1621706"/>
            <a:ext cx="67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OR</a:t>
            </a:r>
          </a:p>
        </p:txBody>
      </p:sp>
      <p:sp>
        <p:nvSpPr>
          <p:cNvPr id="10" name="TextBox 9">
            <a:extLst>
              <a:ext uri="{FF2B5EF4-FFF2-40B4-BE49-F238E27FC236}">
                <a16:creationId xmlns:a16="http://schemas.microsoft.com/office/drawing/2014/main" id="{24359B0F-770E-4643-837E-06FDCF5D2490}"/>
              </a:ext>
            </a:extLst>
          </p:cNvPr>
          <p:cNvSpPr txBox="1"/>
          <p:nvPr/>
        </p:nvSpPr>
        <p:spPr>
          <a:xfrm>
            <a:off x="196107" y="2871875"/>
            <a:ext cx="67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OR</a:t>
            </a:r>
          </a:p>
        </p:txBody>
      </p:sp>
      <p:sp>
        <p:nvSpPr>
          <p:cNvPr id="12" name="TextBox 11">
            <a:extLst>
              <a:ext uri="{FF2B5EF4-FFF2-40B4-BE49-F238E27FC236}">
                <a16:creationId xmlns:a16="http://schemas.microsoft.com/office/drawing/2014/main" id="{6F280070-6515-4CB2-A056-A1539A5ED395}"/>
              </a:ext>
            </a:extLst>
          </p:cNvPr>
          <p:cNvSpPr txBox="1"/>
          <p:nvPr/>
        </p:nvSpPr>
        <p:spPr>
          <a:xfrm>
            <a:off x="488207" y="1249649"/>
            <a:ext cx="2420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X</a:t>
            </a:r>
          </a:p>
        </p:txBody>
      </p:sp>
    </p:spTree>
    <p:extLst>
      <p:ext uri="{BB962C8B-B14F-4D97-AF65-F5344CB8AC3E}">
        <p14:creationId xmlns:p14="http://schemas.microsoft.com/office/powerpoint/2010/main" val="2116985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0A11-2083-47AD-8E17-1658FC179B78}"/>
              </a:ext>
            </a:extLst>
          </p:cNvPr>
          <p:cNvSpPr>
            <a:spLocks noGrp="1"/>
          </p:cNvSpPr>
          <p:nvPr>
            <p:ph type="title"/>
          </p:nvPr>
        </p:nvSpPr>
        <p:spPr/>
        <p:txBody>
          <a:bodyPr/>
          <a:lstStyle/>
          <a:p>
            <a:r>
              <a:rPr lang="en-US" dirty="0">
                <a:latin typeface="Georgia" panose="02040502050405020303" pitchFamily="18" charset="0"/>
              </a:rPr>
              <a:t>Example 2 – Sole Proprietorship</a:t>
            </a:r>
          </a:p>
        </p:txBody>
      </p:sp>
      <p:sp>
        <p:nvSpPr>
          <p:cNvPr id="3" name="Content Placeholder 2">
            <a:extLst>
              <a:ext uri="{FF2B5EF4-FFF2-40B4-BE49-F238E27FC236}">
                <a16:creationId xmlns:a16="http://schemas.microsoft.com/office/drawing/2014/main" id="{907FBAA8-8928-4C6C-AC5D-C04E5FDB1EEC}"/>
              </a:ext>
            </a:extLst>
          </p:cNvPr>
          <p:cNvSpPr>
            <a:spLocks noGrp="1"/>
          </p:cNvSpPr>
          <p:nvPr>
            <p:ph idx="1"/>
          </p:nvPr>
        </p:nvSpPr>
        <p:spPr/>
        <p:txBody>
          <a:bodyPr>
            <a:normAutofit/>
          </a:bodyPr>
          <a:lstStyle/>
          <a:p>
            <a:r>
              <a:rPr lang="en-US" dirty="0">
                <a:latin typeface="Georgia" panose="02040502050405020303" pitchFamily="18" charset="0"/>
              </a:rPr>
              <a:t>Assumptions for Smith’s Computer Services</a:t>
            </a:r>
          </a:p>
          <a:p>
            <a:pPr lvl="1"/>
            <a:r>
              <a:rPr lang="en-US" dirty="0">
                <a:latin typeface="Georgia" panose="02040502050405020303" pitchFamily="18" charset="0"/>
              </a:rPr>
              <a:t>Borrower: John Smith dba Smith’s Computer Services </a:t>
            </a:r>
          </a:p>
          <a:p>
            <a:pPr lvl="1"/>
            <a:r>
              <a:rPr lang="en-US" dirty="0">
                <a:latin typeface="Georgia" panose="02040502050405020303" pitchFamily="18" charset="0"/>
              </a:rPr>
              <a:t>Number of employees: 1 – John Smith</a:t>
            </a:r>
          </a:p>
          <a:p>
            <a:pPr lvl="1"/>
            <a:r>
              <a:rPr lang="en-US" dirty="0">
                <a:latin typeface="Georgia" panose="02040502050405020303" pitchFamily="18" charset="0"/>
              </a:rPr>
              <a:t>Pays himself a draw: $7,692.5 (once a month)</a:t>
            </a:r>
          </a:p>
          <a:p>
            <a:pPr lvl="1"/>
            <a:r>
              <a:rPr lang="en-US" dirty="0">
                <a:latin typeface="Georgia" panose="02040502050405020303" pitchFamily="18" charset="0"/>
              </a:rPr>
              <a:t>Rent Expense: $2,000 per month</a:t>
            </a:r>
          </a:p>
          <a:p>
            <a:pPr lvl="1"/>
            <a:r>
              <a:rPr lang="en-US" dirty="0">
                <a:latin typeface="Georgia" panose="02040502050405020303" pitchFamily="18" charset="0"/>
              </a:rPr>
              <a:t>Utilities Expense: $307.50 per month</a:t>
            </a:r>
          </a:p>
          <a:p>
            <a:pPr lvl="1"/>
            <a:r>
              <a:rPr lang="en-US" dirty="0">
                <a:latin typeface="Georgia" panose="02040502050405020303" pitchFamily="18" charset="0"/>
              </a:rPr>
              <a:t>Covered period: 56 days or 168 days</a:t>
            </a:r>
          </a:p>
          <a:p>
            <a:pPr lvl="1"/>
            <a:endParaRPr lang="en-US" dirty="0">
              <a:latin typeface="Georgia" panose="02040502050405020303" pitchFamily="18" charset="0"/>
            </a:endParaRPr>
          </a:p>
          <a:p>
            <a:pPr lvl="1"/>
            <a:endParaRPr lang="en-US" dirty="0">
              <a:latin typeface="Georgia" panose="02040502050405020303" pitchFamily="18" charset="0"/>
            </a:endParaRPr>
          </a:p>
          <a:p>
            <a:r>
              <a:rPr lang="en-US" sz="1800" dirty="0">
                <a:latin typeface="Georgia" panose="02040502050405020303" pitchFamily="18" charset="0"/>
              </a:rPr>
              <a:t>EZ form available at: </a:t>
            </a:r>
            <a:r>
              <a:rPr lang="en-US" sz="1800" dirty="0">
                <a:hlinkClick r:id="rId2"/>
              </a:rPr>
              <a:t>https://www.sba.gov/document/sba-form-paycheck-protection-program-ez-loan-forgiveness-application-6-16-2020</a:t>
            </a:r>
            <a:endParaRPr lang="en-US" sz="1800" dirty="0"/>
          </a:p>
          <a:p>
            <a:r>
              <a:rPr lang="en-US" sz="1800" dirty="0">
                <a:latin typeface="Georgia" panose="02040502050405020303" pitchFamily="18" charset="0"/>
              </a:rPr>
              <a:t>EZ Instructions available at: </a:t>
            </a:r>
            <a:r>
              <a:rPr lang="en-US" sz="1800" dirty="0">
                <a:hlinkClick r:id="rId3"/>
              </a:rPr>
              <a:t>https://www.sba.gov/document/sba-form--paycheck-protection-program-ez-loan-forgiveness-application-instructions-borrowers-6-16-2020</a:t>
            </a:r>
            <a:endParaRPr lang="en-US" sz="1800" dirty="0">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1C718485-60B5-4B6A-A1A5-D05EF53D44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6" name="Subtitle 5">
            <a:extLst>
              <a:ext uri="{FF2B5EF4-FFF2-40B4-BE49-F238E27FC236}">
                <a16:creationId xmlns:a16="http://schemas.microsoft.com/office/drawing/2014/main" id="{47BF9178-4796-47F9-9D65-D4A4940904E2}"/>
              </a:ext>
            </a:extLst>
          </p:cNvPr>
          <p:cNvSpPr>
            <a:spLocks noGrp="1"/>
          </p:cNvSpPr>
          <p:nvPr>
            <p:ph type="subTitle" idx="13"/>
          </p:nvPr>
        </p:nvSpPr>
        <p:spPr/>
        <p:txBody>
          <a:bodyPr/>
          <a:lstStyle/>
          <a:p>
            <a:r>
              <a:rPr lang="en-US" dirty="0">
                <a:latin typeface="Georgia" panose="02040502050405020303" pitchFamily="18" charset="0"/>
              </a:rPr>
              <a:t>Using the PPP Loan Forgiveness Application Form 3508EZ</a:t>
            </a:r>
          </a:p>
        </p:txBody>
      </p:sp>
    </p:spTree>
    <p:extLst>
      <p:ext uri="{BB962C8B-B14F-4D97-AF65-F5344CB8AC3E}">
        <p14:creationId xmlns:p14="http://schemas.microsoft.com/office/powerpoint/2010/main" val="255291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10" name="Content Placeholder 9">
            <a:extLst>
              <a:ext uri="{FF2B5EF4-FFF2-40B4-BE49-F238E27FC236}">
                <a16:creationId xmlns:a16="http://schemas.microsoft.com/office/drawing/2014/main" id="{03219094-8851-48A8-8131-5E00ED9E3534}"/>
              </a:ext>
            </a:extLst>
          </p:cNvPr>
          <p:cNvPicPr>
            <a:picLocks noGrp="1" noChangeAspect="1"/>
          </p:cNvPicPr>
          <p:nvPr>
            <p:ph sz="quarter" idx="4"/>
          </p:nvPr>
        </p:nvPicPr>
        <p:blipFill>
          <a:blip r:embed="rId2"/>
          <a:stretch>
            <a:fillRect/>
          </a:stretch>
        </p:blipFill>
        <p:spPr>
          <a:xfrm>
            <a:off x="2944721" y="212069"/>
            <a:ext cx="5569439" cy="6365074"/>
          </a:xfrm>
          <a:prstGeom prst="rect">
            <a:avLst/>
          </a:prstGeom>
        </p:spPr>
      </p:pic>
    </p:spTree>
    <p:extLst>
      <p:ext uri="{BB962C8B-B14F-4D97-AF65-F5344CB8AC3E}">
        <p14:creationId xmlns:p14="http://schemas.microsoft.com/office/powerpoint/2010/main" val="2767683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Form 3508EZ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9" name="Picture 8">
            <a:extLst>
              <a:ext uri="{FF2B5EF4-FFF2-40B4-BE49-F238E27FC236}">
                <a16:creationId xmlns:a16="http://schemas.microsoft.com/office/drawing/2014/main" id="{ADDB2E15-BAED-45D6-B772-C7FD3AD68065}"/>
              </a:ext>
            </a:extLst>
          </p:cNvPr>
          <p:cNvPicPr>
            <a:picLocks noChangeAspect="1"/>
          </p:cNvPicPr>
          <p:nvPr/>
        </p:nvPicPr>
        <p:blipFill>
          <a:blip r:embed="rId2"/>
          <a:stretch>
            <a:fillRect/>
          </a:stretch>
        </p:blipFill>
        <p:spPr>
          <a:xfrm>
            <a:off x="0" y="1242548"/>
            <a:ext cx="9144000" cy="4372903"/>
          </a:xfrm>
          <a:prstGeom prst="rect">
            <a:avLst/>
          </a:prstGeom>
        </p:spPr>
      </p:pic>
      <p:sp>
        <p:nvSpPr>
          <p:cNvPr id="10" name="TextBox 9">
            <a:extLst>
              <a:ext uri="{FF2B5EF4-FFF2-40B4-BE49-F238E27FC236}">
                <a16:creationId xmlns:a16="http://schemas.microsoft.com/office/drawing/2014/main" id="{1D31401B-A969-4680-AB14-C47D8F1F0E05}"/>
              </a:ext>
            </a:extLst>
          </p:cNvPr>
          <p:cNvSpPr txBox="1"/>
          <p:nvPr/>
        </p:nvSpPr>
        <p:spPr>
          <a:xfrm>
            <a:off x="5943600" y="4732638"/>
            <a:ext cx="3200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(From your EIDL Application) </a:t>
            </a:r>
          </a:p>
        </p:txBody>
      </p:sp>
    </p:spTree>
    <p:extLst>
      <p:ext uri="{BB962C8B-B14F-4D97-AF65-F5344CB8AC3E}">
        <p14:creationId xmlns:p14="http://schemas.microsoft.com/office/powerpoint/2010/main" val="2921486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fontScale="92500" lnSpcReduction="20000"/>
          </a:bodyPr>
          <a:lstStyle/>
          <a:p>
            <a:pPr algn="ctr"/>
            <a:r>
              <a:rPr lang="en-US" dirty="0">
                <a:latin typeface="Georgia" panose="02040502050405020303" pitchFamily="18" charset="0"/>
              </a:rPr>
              <a:t>Covered Period (56 days)</a:t>
            </a:r>
          </a:p>
        </p:txBody>
      </p:sp>
      <p:sp>
        <p:nvSpPr>
          <p:cNvPr id="5" name="Text Placeholder 4">
            <a:extLst>
              <a:ext uri="{FF2B5EF4-FFF2-40B4-BE49-F238E27FC236}">
                <a16:creationId xmlns:a16="http://schemas.microsoft.com/office/drawing/2014/main" id="{94CCA417-ED63-433F-A60D-DD016B9AE548}"/>
              </a:ext>
            </a:extLst>
          </p:cNvPr>
          <p:cNvSpPr>
            <a:spLocks noGrp="1"/>
          </p:cNvSpPr>
          <p:nvPr>
            <p:ph type="body" sz="quarter" idx="3"/>
          </p:nvPr>
        </p:nvSpPr>
        <p:spPr>
          <a:xfrm>
            <a:off x="212942" y="3429000"/>
            <a:ext cx="8805798" cy="964289"/>
          </a:xfrm>
        </p:spPr>
        <p:txBody>
          <a:bodyPr>
            <a:normAutofit fontScale="92500" lnSpcReduction="20000"/>
          </a:bodyPr>
          <a:lstStyle/>
          <a:p>
            <a:pPr algn="ctr"/>
            <a:r>
              <a:rPr lang="en-US" dirty="0">
                <a:solidFill>
                  <a:srgbClr val="FF0000"/>
                </a:solidFill>
                <a:latin typeface="Georgia" panose="02040502050405020303" pitchFamily="18" charset="0"/>
              </a:rPr>
              <a:t>OR </a:t>
            </a:r>
          </a:p>
          <a:p>
            <a:pPr algn="ctr"/>
            <a:endParaRPr lang="en-US" dirty="0">
              <a:solidFill>
                <a:srgbClr val="FF0000"/>
              </a:solidFill>
              <a:latin typeface="Georgia" panose="02040502050405020303" pitchFamily="18" charset="0"/>
            </a:endParaRPr>
          </a:p>
          <a:p>
            <a:pPr algn="ctr"/>
            <a:r>
              <a:rPr lang="en-US" dirty="0">
                <a:latin typeface="Georgia" panose="02040502050405020303" pitchFamily="18" charset="0"/>
              </a:rPr>
              <a:t>Covered Period (168 days)</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3508EZ -  Page 1</a:t>
            </a:r>
          </a:p>
        </p:txBody>
      </p:sp>
      <p:pic>
        <p:nvPicPr>
          <p:cNvPr id="16" name="Picture 15">
            <a:extLst>
              <a:ext uri="{FF2B5EF4-FFF2-40B4-BE49-F238E27FC236}">
                <a16:creationId xmlns:a16="http://schemas.microsoft.com/office/drawing/2014/main" id="{9878E14D-54CF-43FC-91A4-3A7373527828}"/>
              </a:ext>
            </a:extLst>
          </p:cNvPr>
          <p:cNvPicPr>
            <a:picLocks noChangeAspect="1"/>
          </p:cNvPicPr>
          <p:nvPr/>
        </p:nvPicPr>
        <p:blipFill>
          <a:blip r:embed="rId2"/>
          <a:stretch>
            <a:fillRect/>
          </a:stretch>
        </p:blipFill>
        <p:spPr>
          <a:xfrm>
            <a:off x="212942" y="1553952"/>
            <a:ext cx="9144000" cy="1191361"/>
          </a:xfrm>
          <a:prstGeom prst="rect">
            <a:avLst/>
          </a:prstGeom>
        </p:spPr>
      </p:pic>
      <p:pic>
        <p:nvPicPr>
          <p:cNvPr id="21" name="Picture 20">
            <a:extLst>
              <a:ext uri="{FF2B5EF4-FFF2-40B4-BE49-F238E27FC236}">
                <a16:creationId xmlns:a16="http://schemas.microsoft.com/office/drawing/2014/main" id="{F22CAB3F-2C95-4666-A2AB-996B3C5ABA76}"/>
              </a:ext>
            </a:extLst>
          </p:cNvPr>
          <p:cNvPicPr>
            <a:picLocks noChangeAspect="1"/>
          </p:cNvPicPr>
          <p:nvPr/>
        </p:nvPicPr>
        <p:blipFill>
          <a:blip r:embed="rId2"/>
          <a:stretch>
            <a:fillRect/>
          </a:stretch>
        </p:blipFill>
        <p:spPr>
          <a:xfrm>
            <a:off x="212942" y="4698117"/>
            <a:ext cx="9144000" cy="1191361"/>
          </a:xfrm>
          <a:prstGeom prst="rect">
            <a:avLst/>
          </a:prstGeom>
        </p:spPr>
      </p:pic>
      <p:sp>
        <p:nvSpPr>
          <p:cNvPr id="22" name="TextBox 21">
            <a:extLst>
              <a:ext uri="{FF2B5EF4-FFF2-40B4-BE49-F238E27FC236}">
                <a16:creationId xmlns:a16="http://schemas.microsoft.com/office/drawing/2014/main" id="{71F0151A-45B9-4996-BCE8-CC9121696B11}"/>
              </a:ext>
            </a:extLst>
          </p:cNvPr>
          <p:cNvSpPr txBox="1"/>
          <p:nvPr/>
        </p:nvSpPr>
        <p:spPr>
          <a:xfrm>
            <a:off x="1631091" y="4535476"/>
            <a:ext cx="191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4/15/2020</a:t>
            </a:r>
          </a:p>
        </p:txBody>
      </p:sp>
      <p:sp>
        <p:nvSpPr>
          <p:cNvPr id="23" name="TextBox 22">
            <a:extLst>
              <a:ext uri="{FF2B5EF4-FFF2-40B4-BE49-F238E27FC236}">
                <a16:creationId xmlns:a16="http://schemas.microsoft.com/office/drawing/2014/main" id="{0702AB86-A08E-4D06-823A-3FD490FC526E}"/>
              </a:ext>
            </a:extLst>
          </p:cNvPr>
          <p:cNvSpPr txBox="1"/>
          <p:nvPr/>
        </p:nvSpPr>
        <p:spPr>
          <a:xfrm>
            <a:off x="1631091" y="1450986"/>
            <a:ext cx="191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4/15/2020</a:t>
            </a:r>
          </a:p>
        </p:txBody>
      </p:sp>
      <p:sp>
        <p:nvSpPr>
          <p:cNvPr id="24" name="TextBox 23">
            <a:extLst>
              <a:ext uri="{FF2B5EF4-FFF2-40B4-BE49-F238E27FC236}">
                <a16:creationId xmlns:a16="http://schemas.microsoft.com/office/drawing/2014/main" id="{EC0BAF60-7B3F-42D6-B535-2F273D32DE90}"/>
              </a:ext>
            </a:extLst>
          </p:cNvPr>
          <p:cNvSpPr txBox="1"/>
          <p:nvPr/>
        </p:nvSpPr>
        <p:spPr>
          <a:xfrm>
            <a:off x="3827293" y="1451521"/>
            <a:ext cx="191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6/9/2020</a:t>
            </a:r>
          </a:p>
        </p:txBody>
      </p:sp>
      <p:sp>
        <p:nvSpPr>
          <p:cNvPr id="25" name="TextBox 24">
            <a:extLst>
              <a:ext uri="{FF2B5EF4-FFF2-40B4-BE49-F238E27FC236}">
                <a16:creationId xmlns:a16="http://schemas.microsoft.com/office/drawing/2014/main" id="{D7DE4338-5F9A-4A0D-BE7E-320973748C6B}"/>
              </a:ext>
            </a:extLst>
          </p:cNvPr>
          <p:cNvSpPr txBox="1"/>
          <p:nvPr/>
        </p:nvSpPr>
        <p:spPr>
          <a:xfrm>
            <a:off x="3827293" y="4555930"/>
            <a:ext cx="191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9/29/2020</a:t>
            </a:r>
          </a:p>
        </p:txBody>
      </p:sp>
    </p:spTree>
    <p:extLst>
      <p:ext uri="{BB962C8B-B14F-4D97-AF65-F5344CB8AC3E}">
        <p14:creationId xmlns:p14="http://schemas.microsoft.com/office/powerpoint/2010/main" val="78449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EA863-5647-40EC-A951-DE67E961CA6F}"/>
              </a:ext>
            </a:extLst>
          </p:cNvPr>
          <p:cNvSpPr>
            <a:spLocks noGrp="1"/>
          </p:cNvSpPr>
          <p:nvPr>
            <p:ph idx="1"/>
          </p:nvPr>
        </p:nvSpPr>
        <p:spPr>
          <a:xfrm>
            <a:off x="118753" y="1783811"/>
            <a:ext cx="9025247" cy="4351338"/>
          </a:xfrm>
        </p:spPr>
        <p:txBody>
          <a:bodyPr/>
          <a:lstStyle/>
          <a:p>
            <a:pPr marL="0" indent="0">
              <a:buNone/>
            </a:pPr>
            <a:r>
              <a:rPr lang="en-US" sz="2400" dirty="0"/>
              <a:t>As of today, the PPP Loan program is no longer accepting new applications.  In addition, the ability to get a 2</a:t>
            </a:r>
            <a:r>
              <a:rPr lang="en-US" sz="2400" baseline="30000" dirty="0"/>
              <a:t>nd</a:t>
            </a:r>
            <a:r>
              <a:rPr lang="en-US" sz="2400" dirty="0"/>
              <a:t> PPP loan or renegotiate/increase your existing PPP loan is not available.</a:t>
            </a:r>
          </a:p>
          <a:p>
            <a:pPr marL="0" indent="0">
              <a:buNone/>
            </a:pPr>
            <a:r>
              <a:rPr lang="en-US" sz="2400" dirty="0"/>
              <a:t>PPP Loan Data as of the end of PPP Loan program for new applicants as of 8-10-20: </a:t>
            </a:r>
          </a:p>
          <a:p>
            <a:r>
              <a:rPr lang="en-US" sz="2400" dirty="0"/>
              <a:t>Loans approved nationwide 5,212,128, Dollars $525,012,201,124, # of Lenders 5,460. </a:t>
            </a:r>
          </a:p>
          <a:p>
            <a:r>
              <a:rPr lang="en-US" sz="2400" dirty="0"/>
              <a:t>WA – Loans 107,287, Dollars $12,399,188,608.</a:t>
            </a:r>
          </a:p>
          <a:p>
            <a:r>
              <a:rPr lang="en-US" sz="2400" dirty="0"/>
              <a:t>86% of all PPP loans are under $150,000 and 68% of all PPP loans are under $50,000</a:t>
            </a:r>
          </a:p>
          <a:p>
            <a:endParaRPr lang="en-US" dirty="0"/>
          </a:p>
        </p:txBody>
      </p:sp>
      <p:sp>
        <p:nvSpPr>
          <p:cNvPr id="3" name="Slide Number Placeholder 2">
            <a:extLst>
              <a:ext uri="{FF2B5EF4-FFF2-40B4-BE49-F238E27FC236}">
                <a16:creationId xmlns:a16="http://schemas.microsoft.com/office/drawing/2014/main" id="{8468BF95-4373-40AC-AC54-AFDE6A4F334E}"/>
              </a:ext>
            </a:extLst>
          </p:cNvPr>
          <p:cNvSpPr>
            <a:spLocks noGrp="1"/>
          </p:cNvSpPr>
          <p:nvPr>
            <p:ph type="sldNum" sz="quarter" idx="12"/>
          </p:nvPr>
        </p:nvSpPr>
        <p:spPr/>
        <p:txBody>
          <a:bodyPr/>
          <a:lstStyle/>
          <a:p>
            <a:fld id="{9E2313B3-BB27-4162-B256-00E39B398761}" type="slidenum">
              <a:rPr lang="en-US" smtClean="0"/>
              <a:pPr/>
              <a:t>4</a:t>
            </a:fld>
            <a:endParaRPr lang="en-US" dirty="0"/>
          </a:p>
        </p:txBody>
      </p:sp>
    </p:spTree>
    <p:extLst>
      <p:ext uri="{BB962C8B-B14F-4D97-AF65-F5344CB8AC3E}">
        <p14:creationId xmlns:p14="http://schemas.microsoft.com/office/powerpoint/2010/main" val="42323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C24AEA3A-12FB-4374-A33C-FB2F45B58387}"/>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3508EZ -  Page 1</a:t>
            </a:r>
          </a:p>
        </p:txBody>
      </p:sp>
      <p:pic>
        <p:nvPicPr>
          <p:cNvPr id="9" name="Picture 8">
            <a:extLst>
              <a:ext uri="{FF2B5EF4-FFF2-40B4-BE49-F238E27FC236}">
                <a16:creationId xmlns:a16="http://schemas.microsoft.com/office/drawing/2014/main" id="{59A2172D-5A26-4277-99A4-A9FFB9022B4E}"/>
              </a:ext>
            </a:extLst>
          </p:cNvPr>
          <p:cNvPicPr>
            <a:picLocks noChangeAspect="1"/>
          </p:cNvPicPr>
          <p:nvPr/>
        </p:nvPicPr>
        <p:blipFill>
          <a:blip r:embed="rId2"/>
          <a:stretch>
            <a:fillRect/>
          </a:stretch>
        </p:blipFill>
        <p:spPr>
          <a:xfrm>
            <a:off x="0" y="1387469"/>
            <a:ext cx="9144000" cy="4806838"/>
          </a:xfrm>
          <a:prstGeom prst="rect">
            <a:avLst/>
          </a:prstGeom>
        </p:spPr>
      </p:pic>
      <p:sp>
        <p:nvSpPr>
          <p:cNvPr id="10" name="TextBox 9">
            <a:extLst>
              <a:ext uri="{FF2B5EF4-FFF2-40B4-BE49-F238E27FC236}">
                <a16:creationId xmlns:a16="http://schemas.microsoft.com/office/drawing/2014/main" id="{7A74A13F-91A3-4216-9771-36A9002A21B2}"/>
              </a:ext>
            </a:extLst>
          </p:cNvPr>
          <p:cNvSpPr txBox="1"/>
          <p:nvPr/>
        </p:nvSpPr>
        <p:spPr>
          <a:xfrm>
            <a:off x="5029199" y="115252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56 Days</a:t>
            </a:r>
          </a:p>
        </p:txBody>
      </p:sp>
      <p:sp>
        <p:nvSpPr>
          <p:cNvPr id="11" name="TextBox 10">
            <a:extLst>
              <a:ext uri="{FF2B5EF4-FFF2-40B4-BE49-F238E27FC236}">
                <a16:creationId xmlns:a16="http://schemas.microsoft.com/office/drawing/2014/main" id="{43E094A4-8ECB-43CE-AA35-D99A698A29AD}"/>
              </a:ext>
            </a:extLst>
          </p:cNvPr>
          <p:cNvSpPr txBox="1"/>
          <p:nvPr/>
        </p:nvSpPr>
        <p:spPr>
          <a:xfrm>
            <a:off x="7236940" y="115252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168 Days</a:t>
            </a:r>
          </a:p>
        </p:txBody>
      </p:sp>
      <p:sp>
        <p:nvSpPr>
          <p:cNvPr id="12" name="TextBox 11">
            <a:extLst>
              <a:ext uri="{FF2B5EF4-FFF2-40B4-BE49-F238E27FC236}">
                <a16:creationId xmlns:a16="http://schemas.microsoft.com/office/drawing/2014/main" id="{63F60B73-AA6E-4585-9D0D-2061A9A16268}"/>
              </a:ext>
            </a:extLst>
          </p:cNvPr>
          <p:cNvSpPr txBox="1"/>
          <p:nvPr/>
        </p:nvSpPr>
        <p:spPr>
          <a:xfrm>
            <a:off x="5029198" y="177387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15,385</a:t>
            </a:r>
          </a:p>
        </p:txBody>
      </p:sp>
      <p:sp>
        <p:nvSpPr>
          <p:cNvPr id="13" name="TextBox 12">
            <a:extLst>
              <a:ext uri="{FF2B5EF4-FFF2-40B4-BE49-F238E27FC236}">
                <a16:creationId xmlns:a16="http://schemas.microsoft.com/office/drawing/2014/main" id="{16CD32EF-9BED-47AA-922B-BF0F1EFC9DB2}"/>
              </a:ext>
            </a:extLst>
          </p:cNvPr>
          <p:cNvSpPr txBox="1"/>
          <p:nvPr/>
        </p:nvSpPr>
        <p:spPr>
          <a:xfrm>
            <a:off x="5029197" y="221055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0</a:t>
            </a:r>
          </a:p>
        </p:txBody>
      </p:sp>
      <p:sp>
        <p:nvSpPr>
          <p:cNvPr id="14" name="TextBox 13">
            <a:extLst>
              <a:ext uri="{FF2B5EF4-FFF2-40B4-BE49-F238E27FC236}">
                <a16:creationId xmlns:a16="http://schemas.microsoft.com/office/drawing/2014/main" id="{E3D528ED-1194-493F-B851-E90920D3899F}"/>
              </a:ext>
            </a:extLst>
          </p:cNvPr>
          <p:cNvSpPr txBox="1"/>
          <p:nvPr/>
        </p:nvSpPr>
        <p:spPr>
          <a:xfrm>
            <a:off x="5029199" y="278162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4,000</a:t>
            </a:r>
          </a:p>
        </p:txBody>
      </p:sp>
      <p:sp>
        <p:nvSpPr>
          <p:cNvPr id="15" name="TextBox 14">
            <a:extLst>
              <a:ext uri="{FF2B5EF4-FFF2-40B4-BE49-F238E27FC236}">
                <a16:creationId xmlns:a16="http://schemas.microsoft.com/office/drawing/2014/main" id="{CB318A0A-B829-4CE7-BAE0-ECFC268CC11A}"/>
              </a:ext>
            </a:extLst>
          </p:cNvPr>
          <p:cNvSpPr txBox="1"/>
          <p:nvPr/>
        </p:nvSpPr>
        <p:spPr>
          <a:xfrm>
            <a:off x="5029196" y="335269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615</a:t>
            </a:r>
          </a:p>
        </p:txBody>
      </p:sp>
      <p:sp>
        <p:nvSpPr>
          <p:cNvPr id="16" name="TextBox 15">
            <a:extLst>
              <a:ext uri="{FF2B5EF4-FFF2-40B4-BE49-F238E27FC236}">
                <a16:creationId xmlns:a16="http://schemas.microsoft.com/office/drawing/2014/main" id="{C0BED100-44C4-4E08-9C03-71EAEA40EADA}"/>
              </a:ext>
            </a:extLst>
          </p:cNvPr>
          <p:cNvSpPr txBox="1"/>
          <p:nvPr/>
        </p:nvSpPr>
        <p:spPr>
          <a:xfrm>
            <a:off x="5029195" y="404139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20,000</a:t>
            </a:r>
          </a:p>
        </p:txBody>
      </p:sp>
      <p:sp>
        <p:nvSpPr>
          <p:cNvPr id="17" name="TextBox 16">
            <a:extLst>
              <a:ext uri="{FF2B5EF4-FFF2-40B4-BE49-F238E27FC236}">
                <a16:creationId xmlns:a16="http://schemas.microsoft.com/office/drawing/2014/main" id="{A046B275-24C8-4549-B725-BD08DB6EFB83}"/>
              </a:ext>
            </a:extLst>
          </p:cNvPr>
          <p:cNvSpPr txBox="1"/>
          <p:nvPr/>
        </p:nvSpPr>
        <p:spPr>
          <a:xfrm>
            <a:off x="5029199" y="4545430"/>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20,000</a:t>
            </a:r>
          </a:p>
        </p:txBody>
      </p:sp>
      <p:sp>
        <p:nvSpPr>
          <p:cNvPr id="18" name="TextBox 17">
            <a:extLst>
              <a:ext uri="{FF2B5EF4-FFF2-40B4-BE49-F238E27FC236}">
                <a16:creationId xmlns:a16="http://schemas.microsoft.com/office/drawing/2014/main" id="{2C44C95F-0616-4D80-8070-5B4FF01972CD}"/>
              </a:ext>
            </a:extLst>
          </p:cNvPr>
          <p:cNvSpPr txBox="1"/>
          <p:nvPr/>
        </p:nvSpPr>
        <p:spPr>
          <a:xfrm>
            <a:off x="5029194" y="5053255"/>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25,641</a:t>
            </a:r>
          </a:p>
        </p:txBody>
      </p:sp>
      <p:sp>
        <p:nvSpPr>
          <p:cNvPr id="19" name="TextBox 18">
            <a:extLst>
              <a:ext uri="{FF2B5EF4-FFF2-40B4-BE49-F238E27FC236}">
                <a16:creationId xmlns:a16="http://schemas.microsoft.com/office/drawing/2014/main" id="{C8A94131-EA0B-4553-8307-F116DEF064E2}"/>
              </a:ext>
            </a:extLst>
          </p:cNvPr>
          <p:cNvSpPr txBox="1"/>
          <p:nvPr/>
        </p:nvSpPr>
        <p:spPr>
          <a:xfrm>
            <a:off x="5029193" y="571610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20,000</a:t>
            </a:r>
          </a:p>
        </p:txBody>
      </p:sp>
      <p:sp>
        <p:nvSpPr>
          <p:cNvPr id="20" name="TextBox 19">
            <a:extLst>
              <a:ext uri="{FF2B5EF4-FFF2-40B4-BE49-F238E27FC236}">
                <a16:creationId xmlns:a16="http://schemas.microsoft.com/office/drawing/2014/main" id="{E8C2414E-53F6-47C3-BF86-83A28F8759E9}"/>
              </a:ext>
            </a:extLst>
          </p:cNvPr>
          <p:cNvSpPr txBox="1"/>
          <p:nvPr/>
        </p:nvSpPr>
        <p:spPr>
          <a:xfrm>
            <a:off x="7234880" y="178732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20,833</a:t>
            </a:r>
          </a:p>
        </p:txBody>
      </p:sp>
      <p:sp>
        <p:nvSpPr>
          <p:cNvPr id="21" name="TextBox 20">
            <a:extLst>
              <a:ext uri="{FF2B5EF4-FFF2-40B4-BE49-F238E27FC236}">
                <a16:creationId xmlns:a16="http://schemas.microsoft.com/office/drawing/2014/main" id="{CEC31C16-F87D-4352-837E-583CFC8A2029}"/>
              </a:ext>
            </a:extLst>
          </p:cNvPr>
          <p:cNvSpPr txBox="1"/>
          <p:nvPr/>
        </p:nvSpPr>
        <p:spPr>
          <a:xfrm>
            <a:off x="7234881" y="2337115"/>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0</a:t>
            </a:r>
          </a:p>
        </p:txBody>
      </p:sp>
      <p:sp>
        <p:nvSpPr>
          <p:cNvPr id="22" name="TextBox 21">
            <a:extLst>
              <a:ext uri="{FF2B5EF4-FFF2-40B4-BE49-F238E27FC236}">
                <a16:creationId xmlns:a16="http://schemas.microsoft.com/office/drawing/2014/main" id="{05C239D3-A2F5-4AAC-9B1F-AACFF19296F9}"/>
              </a:ext>
            </a:extLst>
          </p:cNvPr>
          <p:cNvSpPr txBox="1"/>
          <p:nvPr/>
        </p:nvSpPr>
        <p:spPr>
          <a:xfrm>
            <a:off x="7234879" y="278848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0</a:t>
            </a:r>
          </a:p>
        </p:txBody>
      </p:sp>
      <p:sp>
        <p:nvSpPr>
          <p:cNvPr id="23" name="TextBox 22">
            <a:extLst>
              <a:ext uri="{FF2B5EF4-FFF2-40B4-BE49-F238E27FC236}">
                <a16:creationId xmlns:a16="http://schemas.microsoft.com/office/drawing/2014/main" id="{00B11C07-CED3-4A2E-A9AF-FCD330ADC847}"/>
              </a:ext>
            </a:extLst>
          </p:cNvPr>
          <p:cNvSpPr txBox="1"/>
          <p:nvPr/>
        </p:nvSpPr>
        <p:spPr>
          <a:xfrm>
            <a:off x="7236940" y="330408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0</a:t>
            </a:r>
          </a:p>
        </p:txBody>
      </p:sp>
      <p:sp>
        <p:nvSpPr>
          <p:cNvPr id="24" name="TextBox 23">
            <a:extLst>
              <a:ext uri="{FF2B5EF4-FFF2-40B4-BE49-F238E27FC236}">
                <a16:creationId xmlns:a16="http://schemas.microsoft.com/office/drawing/2014/main" id="{80EACAA6-5E30-4A03-AC60-96E6ED24F35C}"/>
              </a:ext>
            </a:extLst>
          </p:cNvPr>
          <p:cNvSpPr txBox="1"/>
          <p:nvPr/>
        </p:nvSpPr>
        <p:spPr>
          <a:xfrm>
            <a:off x="7234878" y="399081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20,833</a:t>
            </a:r>
          </a:p>
        </p:txBody>
      </p:sp>
      <p:sp>
        <p:nvSpPr>
          <p:cNvPr id="25" name="TextBox 24">
            <a:extLst>
              <a:ext uri="{FF2B5EF4-FFF2-40B4-BE49-F238E27FC236}">
                <a16:creationId xmlns:a16="http://schemas.microsoft.com/office/drawing/2014/main" id="{43E4742B-69B0-4413-9883-748556FE42C4}"/>
              </a:ext>
            </a:extLst>
          </p:cNvPr>
          <p:cNvSpPr txBox="1"/>
          <p:nvPr/>
        </p:nvSpPr>
        <p:spPr>
          <a:xfrm>
            <a:off x="7236940" y="451002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20,000</a:t>
            </a:r>
          </a:p>
        </p:txBody>
      </p:sp>
      <p:sp>
        <p:nvSpPr>
          <p:cNvPr id="26" name="TextBox 25">
            <a:extLst>
              <a:ext uri="{FF2B5EF4-FFF2-40B4-BE49-F238E27FC236}">
                <a16:creationId xmlns:a16="http://schemas.microsoft.com/office/drawing/2014/main" id="{A66B379C-AABC-4EC2-8E5C-46DF3EA6421D}"/>
              </a:ext>
            </a:extLst>
          </p:cNvPr>
          <p:cNvSpPr txBox="1"/>
          <p:nvPr/>
        </p:nvSpPr>
        <p:spPr>
          <a:xfrm>
            <a:off x="7219432" y="498283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34,721</a:t>
            </a:r>
          </a:p>
        </p:txBody>
      </p:sp>
      <p:sp>
        <p:nvSpPr>
          <p:cNvPr id="27" name="TextBox 26">
            <a:extLst>
              <a:ext uri="{FF2B5EF4-FFF2-40B4-BE49-F238E27FC236}">
                <a16:creationId xmlns:a16="http://schemas.microsoft.com/office/drawing/2014/main" id="{13C22DB9-00CA-46A1-883D-BA326CC072ED}"/>
              </a:ext>
            </a:extLst>
          </p:cNvPr>
          <p:cNvSpPr txBox="1"/>
          <p:nvPr/>
        </p:nvSpPr>
        <p:spPr>
          <a:xfrm>
            <a:off x="7219431" y="5656935"/>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20,000</a:t>
            </a:r>
          </a:p>
        </p:txBody>
      </p:sp>
    </p:spTree>
    <p:extLst>
      <p:ext uri="{BB962C8B-B14F-4D97-AF65-F5344CB8AC3E}">
        <p14:creationId xmlns:p14="http://schemas.microsoft.com/office/powerpoint/2010/main" val="1898961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2</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8" name="Picture 7">
            <a:extLst>
              <a:ext uri="{FF2B5EF4-FFF2-40B4-BE49-F238E27FC236}">
                <a16:creationId xmlns:a16="http://schemas.microsoft.com/office/drawing/2014/main" id="{FFA924CE-7DFE-42BB-917D-D83F480FDF59}"/>
              </a:ext>
            </a:extLst>
          </p:cNvPr>
          <p:cNvPicPr>
            <a:picLocks noChangeAspect="1"/>
          </p:cNvPicPr>
          <p:nvPr/>
        </p:nvPicPr>
        <p:blipFill>
          <a:blip r:embed="rId2"/>
          <a:stretch>
            <a:fillRect/>
          </a:stretch>
        </p:blipFill>
        <p:spPr>
          <a:xfrm>
            <a:off x="3677698" y="235910"/>
            <a:ext cx="4663113" cy="6323522"/>
          </a:xfrm>
          <a:prstGeom prst="rect">
            <a:avLst/>
          </a:prstGeom>
        </p:spPr>
      </p:pic>
      <p:sp>
        <p:nvSpPr>
          <p:cNvPr id="9" name="TextBox 8">
            <a:extLst>
              <a:ext uri="{FF2B5EF4-FFF2-40B4-BE49-F238E27FC236}">
                <a16:creationId xmlns:a16="http://schemas.microsoft.com/office/drawing/2014/main" id="{1B240098-7C37-441E-8713-2E77FAE085A1}"/>
              </a:ext>
            </a:extLst>
          </p:cNvPr>
          <p:cNvSpPr txBox="1"/>
          <p:nvPr/>
        </p:nvSpPr>
        <p:spPr>
          <a:xfrm>
            <a:off x="3793524" y="728956"/>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0" name="TextBox 9">
            <a:extLst>
              <a:ext uri="{FF2B5EF4-FFF2-40B4-BE49-F238E27FC236}">
                <a16:creationId xmlns:a16="http://schemas.microsoft.com/office/drawing/2014/main" id="{B8625E21-2E52-4D65-8CC3-A354945101A0}"/>
              </a:ext>
            </a:extLst>
          </p:cNvPr>
          <p:cNvSpPr txBox="1"/>
          <p:nvPr/>
        </p:nvSpPr>
        <p:spPr>
          <a:xfrm>
            <a:off x="3793524" y="1508178"/>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1" name="TextBox 10">
            <a:extLst>
              <a:ext uri="{FF2B5EF4-FFF2-40B4-BE49-F238E27FC236}">
                <a16:creationId xmlns:a16="http://schemas.microsoft.com/office/drawing/2014/main" id="{4DF5C89C-D97F-45F7-B1AF-1D13A9885FFE}"/>
              </a:ext>
            </a:extLst>
          </p:cNvPr>
          <p:cNvSpPr txBox="1"/>
          <p:nvPr/>
        </p:nvSpPr>
        <p:spPr>
          <a:xfrm>
            <a:off x="3753512" y="1785177"/>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2" name="TextBox 11">
            <a:extLst>
              <a:ext uri="{FF2B5EF4-FFF2-40B4-BE49-F238E27FC236}">
                <a16:creationId xmlns:a16="http://schemas.microsoft.com/office/drawing/2014/main" id="{F2144E94-EA93-4E64-A269-B2A0599CE0B6}"/>
              </a:ext>
            </a:extLst>
          </p:cNvPr>
          <p:cNvSpPr txBox="1"/>
          <p:nvPr/>
        </p:nvSpPr>
        <p:spPr>
          <a:xfrm>
            <a:off x="3753512" y="2200675"/>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3" name="TextBox 12">
            <a:extLst>
              <a:ext uri="{FF2B5EF4-FFF2-40B4-BE49-F238E27FC236}">
                <a16:creationId xmlns:a16="http://schemas.microsoft.com/office/drawing/2014/main" id="{1073BCE3-B781-4075-8A44-8D64EA90FBE8}"/>
              </a:ext>
            </a:extLst>
          </p:cNvPr>
          <p:cNvSpPr txBox="1"/>
          <p:nvPr/>
        </p:nvSpPr>
        <p:spPr>
          <a:xfrm>
            <a:off x="3762632" y="2449780"/>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4" name="TextBox 13">
            <a:extLst>
              <a:ext uri="{FF2B5EF4-FFF2-40B4-BE49-F238E27FC236}">
                <a16:creationId xmlns:a16="http://schemas.microsoft.com/office/drawing/2014/main" id="{4930AF7F-9F8E-4EBD-BE72-F29B4A81D13A}"/>
              </a:ext>
            </a:extLst>
          </p:cNvPr>
          <p:cNvSpPr txBox="1"/>
          <p:nvPr/>
        </p:nvSpPr>
        <p:spPr>
          <a:xfrm>
            <a:off x="3762632" y="2769834"/>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5" name="TextBox 14">
            <a:extLst>
              <a:ext uri="{FF2B5EF4-FFF2-40B4-BE49-F238E27FC236}">
                <a16:creationId xmlns:a16="http://schemas.microsoft.com/office/drawing/2014/main" id="{BA60D954-EE70-467A-B196-30B49076EF66}"/>
              </a:ext>
            </a:extLst>
          </p:cNvPr>
          <p:cNvSpPr txBox="1"/>
          <p:nvPr/>
        </p:nvSpPr>
        <p:spPr>
          <a:xfrm>
            <a:off x="3762632" y="3391382"/>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6" name="TextBox 15">
            <a:extLst>
              <a:ext uri="{FF2B5EF4-FFF2-40B4-BE49-F238E27FC236}">
                <a16:creationId xmlns:a16="http://schemas.microsoft.com/office/drawing/2014/main" id="{DD8FDE78-5FB0-4B07-985B-AE706A1DAC15}"/>
              </a:ext>
            </a:extLst>
          </p:cNvPr>
          <p:cNvSpPr txBox="1"/>
          <p:nvPr/>
        </p:nvSpPr>
        <p:spPr>
          <a:xfrm>
            <a:off x="3774989" y="3800796"/>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8" name="TextBox 17">
            <a:extLst>
              <a:ext uri="{FF2B5EF4-FFF2-40B4-BE49-F238E27FC236}">
                <a16:creationId xmlns:a16="http://schemas.microsoft.com/office/drawing/2014/main" id="{94CE4A53-6D5C-48B7-B19E-81308DE6F0CB}"/>
              </a:ext>
            </a:extLst>
          </p:cNvPr>
          <p:cNvSpPr txBox="1"/>
          <p:nvPr/>
        </p:nvSpPr>
        <p:spPr>
          <a:xfrm>
            <a:off x="3753512" y="4785453"/>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JS</a:t>
            </a:r>
          </a:p>
        </p:txBody>
      </p:sp>
      <p:sp>
        <p:nvSpPr>
          <p:cNvPr id="19" name="TextBox 18">
            <a:extLst>
              <a:ext uri="{FF2B5EF4-FFF2-40B4-BE49-F238E27FC236}">
                <a16:creationId xmlns:a16="http://schemas.microsoft.com/office/drawing/2014/main" id="{13BDA48C-021B-4146-BAC2-2D79A772599D}"/>
              </a:ext>
            </a:extLst>
          </p:cNvPr>
          <p:cNvSpPr txBox="1"/>
          <p:nvPr/>
        </p:nvSpPr>
        <p:spPr>
          <a:xfrm>
            <a:off x="3803821" y="5701399"/>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John Smith</a:t>
            </a:r>
          </a:p>
        </p:txBody>
      </p:sp>
      <p:sp>
        <p:nvSpPr>
          <p:cNvPr id="20" name="TextBox 19">
            <a:extLst>
              <a:ext uri="{FF2B5EF4-FFF2-40B4-BE49-F238E27FC236}">
                <a16:creationId xmlns:a16="http://schemas.microsoft.com/office/drawing/2014/main" id="{EF38F730-AB81-4562-BA64-F13B26B2A90F}"/>
              </a:ext>
            </a:extLst>
          </p:cNvPr>
          <p:cNvSpPr txBox="1"/>
          <p:nvPr/>
        </p:nvSpPr>
        <p:spPr>
          <a:xfrm>
            <a:off x="3793524" y="6011641"/>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John Smith</a:t>
            </a:r>
          </a:p>
        </p:txBody>
      </p:sp>
      <p:sp>
        <p:nvSpPr>
          <p:cNvPr id="21" name="TextBox 20">
            <a:extLst>
              <a:ext uri="{FF2B5EF4-FFF2-40B4-BE49-F238E27FC236}">
                <a16:creationId xmlns:a16="http://schemas.microsoft.com/office/drawing/2014/main" id="{984010B4-5632-4F55-B6CB-FC7361BDE8C2}"/>
              </a:ext>
            </a:extLst>
          </p:cNvPr>
          <p:cNvSpPr txBox="1"/>
          <p:nvPr/>
        </p:nvSpPr>
        <p:spPr>
          <a:xfrm>
            <a:off x="6252518" y="5666749"/>
            <a:ext cx="30644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As soon as possible after funds are spent </a:t>
            </a:r>
          </a:p>
        </p:txBody>
      </p:sp>
      <p:sp>
        <p:nvSpPr>
          <p:cNvPr id="22" name="TextBox 21">
            <a:extLst>
              <a:ext uri="{FF2B5EF4-FFF2-40B4-BE49-F238E27FC236}">
                <a16:creationId xmlns:a16="http://schemas.microsoft.com/office/drawing/2014/main" id="{10647FE8-C7BC-4021-B77D-D7B83D619653}"/>
              </a:ext>
            </a:extLst>
          </p:cNvPr>
          <p:cNvSpPr txBox="1"/>
          <p:nvPr/>
        </p:nvSpPr>
        <p:spPr>
          <a:xfrm>
            <a:off x="6664410" y="5992380"/>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Sole Proprietor</a:t>
            </a:r>
          </a:p>
        </p:txBody>
      </p:sp>
      <p:sp>
        <p:nvSpPr>
          <p:cNvPr id="23" name="TextBox 22">
            <a:extLst>
              <a:ext uri="{FF2B5EF4-FFF2-40B4-BE49-F238E27FC236}">
                <a16:creationId xmlns:a16="http://schemas.microsoft.com/office/drawing/2014/main" id="{1F09B493-BD93-4E5C-9D56-1C78FAC2C7C1}"/>
              </a:ext>
            </a:extLst>
          </p:cNvPr>
          <p:cNvSpPr txBox="1"/>
          <p:nvPr/>
        </p:nvSpPr>
        <p:spPr>
          <a:xfrm>
            <a:off x="3175686" y="4668264"/>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OR</a:t>
            </a:r>
          </a:p>
        </p:txBody>
      </p:sp>
    </p:spTree>
    <p:extLst>
      <p:ext uri="{BB962C8B-B14F-4D97-AF65-F5344CB8AC3E}">
        <p14:creationId xmlns:p14="http://schemas.microsoft.com/office/powerpoint/2010/main" val="3815451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1062496"/>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3508EZ</a:t>
            </a: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 Page 3</a:t>
            </a:r>
          </a:p>
        </p:txBody>
      </p:sp>
      <p:pic>
        <p:nvPicPr>
          <p:cNvPr id="15" name="Content Placeholder 14">
            <a:extLst>
              <a:ext uri="{FF2B5EF4-FFF2-40B4-BE49-F238E27FC236}">
                <a16:creationId xmlns:a16="http://schemas.microsoft.com/office/drawing/2014/main" id="{25D6689B-E0A2-4E6F-B454-32E40117B21A}"/>
              </a:ext>
            </a:extLst>
          </p:cNvPr>
          <p:cNvPicPr>
            <a:picLocks noGrp="1" noChangeAspect="1"/>
          </p:cNvPicPr>
          <p:nvPr>
            <p:ph sz="quarter" idx="4"/>
          </p:nvPr>
        </p:nvPicPr>
        <p:blipFill>
          <a:blip r:embed="rId2"/>
          <a:stretch>
            <a:fillRect/>
          </a:stretch>
        </p:blipFill>
        <p:spPr>
          <a:xfrm>
            <a:off x="2685229" y="803004"/>
            <a:ext cx="6073947" cy="4830965"/>
          </a:xfrm>
        </p:spPr>
      </p:pic>
    </p:spTree>
    <p:extLst>
      <p:ext uri="{BB962C8B-B14F-4D97-AF65-F5344CB8AC3E}">
        <p14:creationId xmlns:p14="http://schemas.microsoft.com/office/powerpoint/2010/main" val="3280029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0A11-2083-47AD-8E17-1658FC179B78}"/>
              </a:ext>
            </a:extLst>
          </p:cNvPr>
          <p:cNvSpPr>
            <a:spLocks noGrp="1"/>
          </p:cNvSpPr>
          <p:nvPr>
            <p:ph type="title"/>
          </p:nvPr>
        </p:nvSpPr>
        <p:spPr/>
        <p:txBody>
          <a:bodyPr/>
          <a:lstStyle/>
          <a:p>
            <a:r>
              <a:rPr lang="en-US" dirty="0">
                <a:latin typeface="Georgia" panose="02040502050405020303" pitchFamily="18" charset="0"/>
              </a:rPr>
              <a:t>Example 3 – Corporation</a:t>
            </a:r>
          </a:p>
        </p:txBody>
      </p:sp>
      <p:sp>
        <p:nvSpPr>
          <p:cNvPr id="3" name="Content Placeholder 2">
            <a:extLst>
              <a:ext uri="{FF2B5EF4-FFF2-40B4-BE49-F238E27FC236}">
                <a16:creationId xmlns:a16="http://schemas.microsoft.com/office/drawing/2014/main" id="{907FBAA8-8928-4C6C-AC5D-C04E5FDB1EEC}"/>
              </a:ext>
            </a:extLst>
          </p:cNvPr>
          <p:cNvSpPr>
            <a:spLocks noGrp="1"/>
          </p:cNvSpPr>
          <p:nvPr>
            <p:ph idx="1"/>
          </p:nvPr>
        </p:nvSpPr>
        <p:spPr/>
        <p:txBody>
          <a:bodyPr>
            <a:normAutofit/>
          </a:bodyPr>
          <a:lstStyle/>
          <a:p>
            <a:r>
              <a:rPr lang="en-US" dirty="0">
                <a:latin typeface="Georgia" panose="02040502050405020303" pitchFamily="18" charset="0"/>
              </a:rPr>
              <a:t>Assumptions for Doe’s Recycling, Inc.: </a:t>
            </a:r>
          </a:p>
          <a:p>
            <a:pPr lvl="1"/>
            <a:r>
              <a:rPr lang="en-US" dirty="0">
                <a:latin typeface="Georgia" panose="02040502050405020303" pitchFamily="18" charset="0"/>
              </a:rPr>
              <a:t>Borrower: Doe’s Recycling, Inc. dba The Junk Collector </a:t>
            </a:r>
          </a:p>
          <a:p>
            <a:pPr lvl="1"/>
            <a:r>
              <a:rPr lang="en-US" dirty="0">
                <a:latin typeface="Georgia" panose="02040502050405020303" pitchFamily="18" charset="0"/>
              </a:rPr>
              <a:t>Number of employees: 20</a:t>
            </a:r>
          </a:p>
          <a:p>
            <a:pPr lvl="1"/>
            <a:r>
              <a:rPr lang="en-US" dirty="0">
                <a:latin typeface="Georgia" panose="02040502050405020303" pitchFamily="18" charset="0"/>
              </a:rPr>
              <a:t>Aggregate Payroll: $64,000 per month (payroll is bi-weekly)</a:t>
            </a:r>
          </a:p>
          <a:p>
            <a:pPr lvl="1"/>
            <a:r>
              <a:rPr lang="en-US" dirty="0">
                <a:latin typeface="Georgia" panose="02040502050405020303" pitchFamily="18" charset="0"/>
              </a:rPr>
              <a:t>Rent Expense: $10,000 per month</a:t>
            </a:r>
          </a:p>
          <a:p>
            <a:pPr lvl="1"/>
            <a:r>
              <a:rPr lang="en-US" dirty="0">
                <a:latin typeface="Georgia" panose="02040502050405020303" pitchFamily="18" charset="0"/>
              </a:rPr>
              <a:t>Utilities Expense: $1,000 per month</a:t>
            </a:r>
          </a:p>
          <a:p>
            <a:pPr lvl="1"/>
            <a:r>
              <a:rPr lang="en-US" dirty="0">
                <a:latin typeface="Georgia" panose="02040502050405020303" pitchFamily="18" charset="0"/>
              </a:rPr>
              <a:t>Covered period: 56 days or 168 days</a:t>
            </a:r>
          </a:p>
          <a:p>
            <a:pPr lvl="1"/>
            <a:endParaRPr lang="en-US" dirty="0">
              <a:latin typeface="Georgia" panose="02040502050405020303" pitchFamily="18" charset="0"/>
            </a:endParaRPr>
          </a:p>
          <a:p>
            <a:pPr lvl="1"/>
            <a:endParaRPr lang="en-US" dirty="0">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1C718485-60B5-4B6A-A1A5-D05EF53D44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6" name="Subtitle 5">
            <a:extLst>
              <a:ext uri="{FF2B5EF4-FFF2-40B4-BE49-F238E27FC236}">
                <a16:creationId xmlns:a16="http://schemas.microsoft.com/office/drawing/2014/main" id="{47BF9178-4796-47F9-9D65-D4A4940904E2}"/>
              </a:ext>
            </a:extLst>
          </p:cNvPr>
          <p:cNvSpPr>
            <a:spLocks noGrp="1"/>
          </p:cNvSpPr>
          <p:nvPr>
            <p:ph type="subTitle" idx="13"/>
          </p:nvPr>
        </p:nvSpPr>
        <p:spPr/>
        <p:txBody>
          <a:bodyPr/>
          <a:lstStyle/>
          <a:p>
            <a:r>
              <a:rPr lang="en-US" dirty="0">
                <a:latin typeface="Georgia" panose="02040502050405020303" pitchFamily="18" charset="0"/>
              </a:rPr>
              <a:t>Using the PPP Loan Forgiveness Application Form 3508EZ</a:t>
            </a:r>
          </a:p>
        </p:txBody>
      </p:sp>
    </p:spTree>
    <p:extLst>
      <p:ext uri="{BB962C8B-B14F-4D97-AF65-F5344CB8AC3E}">
        <p14:creationId xmlns:p14="http://schemas.microsoft.com/office/powerpoint/2010/main" val="1083411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Form 3508EZ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4" name="Picture 3">
            <a:extLst>
              <a:ext uri="{FF2B5EF4-FFF2-40B4-BE49-F238E27FC236}">
                <a16:creationId xmlns:a16="http://schemas.microsoft.com/office/drawing/2014/main" id="{AC142778-373D-44B8-A99F-8B95A8BE8CE1}"/>
              </a:ext>
            </a:extLst>
          </p:cNvPr>
          <p:cNvPicPr>
            <a:picLocks noChangeAspect="1"/>
          </p:cNvPicPr>
          <p:nvPr/>
        </p:nvPicPr>
        <p:blipFill>
          <a:blip r:embed="rId2"/>
          <a:stretch>
            <a:fillRect/>
          </a:stretch>
        </p:blipFill>
        <p:spPr>
          <a:xfrm>
            <a:off x="95250" y="1252537"/>
            <a:ext cx="8953500" cy="4352925"/>
          </a:xfrm>
          <a:prstGeom prst="rect">
            <a:avLst/>
          </a:prstGeom>
        </p:spPr>
      </p:pic>
      <p:sp>
        <p:nvSpPr>
          <p:cNvPr id="10" name="TextBox 9">
            <a:extLst>
              <a:ext uri="{FF2B5EF4-FFF2-40B4-BE49-F238E27FC236}">
                <a16:creationId xmlns:a16="http://schemas.microsoft.com/office/drawing/2014/main" id="{1D31401B-A969-4680-AB14-C47D8F1F0E05}"/>
              </a:ext>
            </a:extLst>
          </p:cNvPr>
          <p:cNvSpPr txBox="1"/>
          <p:nvPr/>
        </p:nvSpPr>
        <p:spPr>
          <a:xfrm>
            <a:off x="5943600" y="4732638"/>
            <a:ext cx="3200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(From your EIDL Application) </a:t>
            </a:r>
          </a:p>
        </p:txBody>
      </p:sp>
    </p:spTree>
    <p:extLst>
      <p:ext uri="{BB962C8B-B14F-4D97-AF65-F5344CB8AC3E}">
        <p14:creationId xmlns:p14="http://schemas.microsoft.com/office/powerpoint/2010/main" val="3028680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0A25F7-C42F-400E-A98E-8D7F34D877B6}"/>
              </a:ext>
            </a:extLst>
          </p:cNvPr>
          <p:cNvPicPr>
            <a:picLocks noChangeAspect="1"/>
          </p:cNvPicPr>
          <p:nvPr/>
        </p:nvPicPr>
        <p:blipFill>
          <a:blip r:embed="rId2"/>
          <a:stretch>
            <a:fillRect/>
          </a:stretch>
        </p:blipFill>
        <p:spPr>
          <a:xfrm>
            <a:off x="212942" y="4602725"/>
            <a:ext cx="9144000" cy="888540"/>
          </a:xfrm>
          <a:prstGeom prst="rect">
            <a:avLst/>
          </a:prstGeom>
        </p:spPr>
      </p:pic>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fontScale="92500" lnSpcReduction="20000"/>
          </a:bodyPr>
          <a:lstStyle/>
          <a:p>
            <a:pPr algn="ctr"/>
            <a:r>
              <a:rPr lang="en-US" dirty="0">
                <a:latin typeface="Georgia" panose="02040502050405020303" pitchFamily="18" charset="0"/>
              </a:rPr>
              <a:t>Covered Period or Alternate Covered Period (56 days)</a:t>
            </a:r>
          </a:p>
        </p:txBody>
      </p:sp>
      <p:sp>
        <p:nvSpPr>
          <p:cNvPr id="5" name="Text Placeholder 4">
            <a:extLst>
              <a:ext uri="{FF2B5EF4-FFF2-40B4-BE49-F238E27FC236}">
                <a16:creationId xmlns:a16="http://schemas.microsoft.com/office/drawing/2014/main" id="{94CCA417-ED63-433F-A60D-DD016B9AE548}"/>
              </a:ext>
            </a:extLst>
          </p:cNvPr>
          <p:cNvSpPr>
            <a:spLocks noGrp="1"/>
          </p:cNvSpPr>
          <p:nvPr>
            <p:ph type="body" sz="quarter" idx="3"/>
          </p:nvPr>
        </p:nvSpPr>
        <p:spPr>
          <a:xfrm>
            <a:off x="212942" y="3429000"/>
            <a:ext cx="8805798" cy="964289"/>
          </a:xfrm>
        </p:spPr>
        <p:txBody>
          <a:bodyPr>
            <a:normAutofit fontScale="92500" lnSpcReduction="20000"/>
          </a:bodyPr>
          <a:lstStyle/>
          <a:p>
            <a:pPr algn="ctr"/>
            <a:r>
              <a:rPr lang="en-US" dirty="0">
                <a:solidFill>
                  <a:srgbClr val="FF0000"/>
                </a:solidFill>
                <a:latin typeface="Georgia" panose="02040502050405020303" pitchFamily="18" charset="0"/>
              </a:rPr>
              <a:t>OR </a:t>
            </a:r>
          </a:p>
          <a:p>
            <a:pPr algn="ctr"/>
            <a:endParaRPr lang="en-US" dirty="0">
              <a:solidFill>
                <a:srgbClr val="FF0000"/>
              </a:solidFill>
              <a:latin typeface="Georgia" panose="02040502050405020303" pitchFamily="18" charset="0"/>
            </a:endParaRPr>
          </a:p>
          <a:p>
            <a:pPr algn="ctr"/>
            <a:r>
              <a:rPr lang="en-US" dirty="0">
                <a:latin typeface="Georgia" panose="02040502050405020303" pitchFamily="18" charset="0"/>
              </a:rPr>
              <a:t>Covered Period or Alternate Covered Period (168 days)</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3508EZ -  Page 1</a:t>
            </a:r>
          </a:p>
        </p:txBody>
      </p:sp>
      <p:sp>
        <p:nvSpPr>
          <p:cNvPr id="22" name="TextBox 21">
            <a:extLst>
              <a:ext uri="{FF2B5EF4-FFF2-40B4-BE49-F238E27FC236}">
                <a16:creationId xmlns:a16="http://schemas.microsoft.com/office/drawing/2014/main" id="{71F0151A-45B9-4996-BCE8-CC9121696B11}"/>
              </a:ext>
            </a:extLst>
          </p:cNvPr>
          <p:cNvSpPr txBox="1"/>
          <p:nvPr/>
        </p:nvSpPr>
        <p:spPr>
          <a:xfrm>
            <a:off x="3355451" y="4862329"/>
            <a:ext cx="191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OR</a:t>
            </a:r>
          </a:p>
        </p:txBody>
      </p:sp>
      <p:pic>
        <p:nvPicPr>
          <p:cNvPr id="4" name="Picture 3">
            <a:extLst>
              <a:ext uri="{FF2B5EF4-FFF2-40B4-BE49-F238E27FC236}">
                <a16:creationId xmlns:a16="http://schemas.microsoft.com/office/drawing/2014/main" id="{6F9C9D18-863B-4345-8404-EC2C4C086001}"/>
              </a:ext>
            </a:extLst>
          </p:cNvPr>
          <p:cNvPicPr>
            <a:picLocks noChangeAspect="1"/>
          </p:cNvPicPr>
          <p:nvPr/>
        </p:nvPicPr>
        <p:blipFill rotWithShape="1">
          <a:blip r:embed="rId3"/>
          <a:srcRect r="10977"/>
          <a:stretch/>
        </p:blipFill>
        <p:spPr>
          <a:xfrm>
            <a:off x="212941" y="1387610"/>
            <a:ext cx="8844562" cy="1219430"/>
          </a:xfrm>
          <a:prstGeom prst="rect">
            <a:avLst/>
          </a:prstGeom>
        </p:spPr>
      </p:pic>
      <p:sp>
        <p:nvSpPr>
          <p:cNvPr id="23" name="TextBox 22">
            <a:extLst>
              <a:ext uri="{FF2B5EF4-FFF2-40B4-BE49-F238E27FC236}">
                <a16:creationId xmlns:a16="http://schemas.microsoft.com/office/drawing/2014/main" id="{0702AB86-A08E-4D06-823A-3FD490FC526E}"/>
              </a:ext>
            </a:extLst>
          </p:cNvPr>
          <p:cNvSpPr txBox="1"/>
          <p:nvPr/>
        </p:nvSpPr>
        <p:spPr>
          <a:xfrm>
            <a:off x="3355451" y="1613958"/>
            <a:ext cx="191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OR</a:t>
            </a:r>
          </a:p>
        </p:txBody>
      </p:sp>
    </p:spTree>
    <p:extLst>
      <p:ext uri="{BB962C8B-B14F-4D97-AF65-F5344CB8AC3E}">
        <p14:creationId xmlns:p14="http://schemas.microsoft.com/office/powerpoint/2010/main" val="3987747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C24AEA3A-12FB-4374-A33C-FB2F45B58387}"/>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3508EZ -  Page 1</a:t>
            </a:r>
          </a:p>
        </p:txBody>
      </p:sp>
      <p:pic>
        <p:nvPicPr>
          <p:cNvPr id="9" name="Picture 8">
            <a:extLst>
              <a:ext uri="{FF2B5EF4-FFF2-40B4-BE49-F238E27FC236}">
                <a16:creationId xmlns:a16="http://schemas.microsoft.com/office/drawing/2014/main" id="{59A2172D-5A26-4277-99A4-A9FFB9022B4E}"/>
              </a:ext>
            </a:extLst>
          </p:cNvPr>
          <p:cNvPicPr>
            <a:picLocks noChangeAspect="1"/>
          </p:cNvPicPr>
          <p:nvPr/>
        </p:nvPicPr>
        <p:blipFill>
          <a:blip r:embed="rId2"/>
          <a:stretch>
            <a:fillRect/>
          </a:stretch>
        </p:blipFill>
        <p:spPr>
          <a:xfrm>
            <a:off x="0" y="1387469"/>
            <a:ext cx="9144000" cy="4806838"/>
          </a:xfrm>
          <a:prstGeom prst="rect">
            <a:avLst/>
          </a:prstGeom>
        </p:spPr>
      </p:pic>
      <p:sp>
        <p:nvSpPr>
          <p:cNvPr id="10" name="TextBox 9">
            <a:extLst>
              <a:ext uri="{FF2B5EF4-FFF2-40B4-BE49-F238E27FC236}">
                <a16:creationId xmlns:a16="http://schemas.microsoft.com/office/drawing/2014/main" id="{7A74A13F-91A3-4216-9771-36A9002A21B2}"/>
              </a:ext>
            </a:extLst>
          </p:cNvPr>
          <p:cNvSpPr txBox="1"/>
          <p:nvPr/>
        </p:nvSpPr>
        <p:spPr>
          <a:xfrm>
            <a:off x="5029199" y="115252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56 Days</a:t>
            </a:r>
          </a:p>
        </p:txBody>
      </p:sp>
      <p:sp>
        <p:nvSpPr>
          <p:cNvPr id="11" name="TextBox 10">
            <a:extLst>
              <a:ext uri="{FF2B5EF4-FFF2-40B4-BE49-F238E27FC236}">
                <a16:creationId xmlns:a16="http://schemas.microsoft.com/office/drawing/2014/main" id="{43E094A4-8ECB-43CE-AA35-D99A698A29AD}"/>
              </a:ext>
            </a:extLst>
          </p:cNvPr>
          <p:cNvSpPr txBox="1"/>
          <p:nvPr/>
        </p:nvSpPr>
        <p:spPr>
          <a:xfrm>
            <a:off x="7236940" y="115252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168 Days</a:t>
            </a:r>
          </a:p>
        </p:txBody>
      </p:sp>
      <p:sp>
        <p:nvSpPr>
          <p:cNvPr id="12" name="TextBox 11">
            <a:extLst>
              <a:ext uri="{FF2B5EF4-FFF2-40B4-BE49-F238E27FC236}">
                <a16:creationId xmlns:a16="http://schemas.microsoft.com/office/drawing/2014/main" id="{63F60B73-AA6E-4585-9D0D-2061A9A16268}"/>
              </a:ext>
            </a:extLst>
          </p:cNvPr>
          <p:cNvSpPr txBox="1"/>
          <p:nvPr/>
        </p:nvSpPr>
        <p:spPr>
          <a:xfrm>
            <a:off x="5029198" y="177387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128,000</a:t>
            </a:r>
          </a:p>
        </p:txBody>
      </p:sp>
      <p:sp>
        <p:nvSpPr>
          <p:cNvPr id="13" name="TextBox 12">
            <a:extLst>
              <a:ext uri="{FF2B5EF4-FFF2-40B4-BE49-F238E27FC236}">
                <a16:creationId xmlns:a16="http://schemas.microsoft.com/office/drawing/2014/main" id="{16CD32EF-9BED-47AA-922B-BF0F1EFC9DB2}"/>
              </a:ext>
            </a:extLst>
          </p:cNvPr>
          <p:cNvSpPr txBox="1"/>
          <p:nvPr/>
        </p:nvSpPr>
        <p:spPr>
          <a:xfrm>
            <a:off x="5029197" y="221055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0</a:t>
            </a:r>
          </a:p>
        </p:txBody>
      </p:sp>
      <p:sp>
        <p:nvSpPr>
          <p:cNvPr id="14" name="TextBox 13">
            <a:extLst>
              <a:ext uri="{FF2B5EF4-FFF2-40B4-BE49-F238E27FC236}">
                <a16:creationId xmlns:a16="http://schemas.microsoft.com/office/drawing/2014/main" id="{E3D528ED-1194-493F-B851-E90920D3899F}"/>
              </a:ext>
            </a:extLst>
          </p:cNvPr>
          <p:cNvSpPr txBox="1"/>
          <p:nvPr/>
        </p:nvSpPr>
        <p:spPr>
          <a:xfrm>
            <a:off x="5029199" y="278162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20,000</a:t>
            </a:r>
          </a:p>
        </p:txBody>
      </p:sp>
      <p:sp>
        <p:nvSpPr>
          <p:cNvPr id="15" name="TextBox 14">
            <a:extLst>
              <a:ext uri="{FF2B5EF4-FFF2-40B4-BE49-F238E27FC236}">
                <a16:creationId xmlns:a16="http://schemas.microsoft.com/office/drawing/2014/main" id="{CB318A0A-B829-4CE7-BAE0-ECFC268CC11A}"/>
              </a:ext>
            </a:extLst>
          </p:cNvPr>
          <p:cNvSpPr txBox="1"/>
          <p:nvPr/>
        </p:nvSpPr>
        <p:spPr>
          <a:xfrm>
            <a:off x="5029196" y="335269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2,000</a:t>
            </a:r>
          </a:p>
        </p:txBody>
      </p:sp>
      <p:sp>
        <p:nvSpPr>
          <p:cNvPr id="16" name="TextBox 15">
            <a:extLst>
              <a:ext uri="{FF2B5EF4-FFF2-40B4-BE49-F238E27FC236}">
                <a16:creationId xmlns:a16="http://schemas.microsoft.com/office/drawing/2014/main" id="{C0BED100-44C4-4E08-9C03-71EAEA40EADA}"/>
              </a:ext>
            </a:extLst>
          </p:cNvPr>
          <p:cNvSpPr txBox="1"/>
          <p:nvPr/>
        </p:nvSpPr>
        <p:spPr>
          <a:xfrm>
            <a:off x="5029195" y="404139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150,000</a:t>
            </a:r>
          </a:p>
        </p:txBody>
      </p:sp>
      <p:sp>
        <p:nvSpPr>
          <p:cNvPr id="17" name="TextBox 16">
            <a:extLst>
              <a:ext uri="{FF2B5EF4-FFF2-40B4-BE49-F238E27FC236}">
                <a16:creationId xmlns:a16="http://schemas.microsoft.com/office/drawing/2014/main" id="{A046B275-24C8-4549-B725-BD08DB6EFB83}"/>
              </a:ext>
            </a:extLst>
          </p:cNvPr>
          <p:cNvSpPr txBox="1"/>
          <p:nvPr/>
        </p:nvSpPr>
        <p:spPr>
          <a:xfrm>
            <a:off x="5029199" y="4545430"/>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150,000</a:t>
            </a:r>
          </a:p>
        </p:txBody>
      </p:sp>
      <p:sp>
        <p:nvSpPr>
          <p:cNvPr id="18" name="TextBox 17">
            <a:extLst>
              <a:ext uri="{FF2B5EF4-FFF2-40B4-BE49-F238E27FC236}">
                <a16:creationId xmlns:a16="http://schemas.microsoft.com/office/drawing/2014/main" id="{2C44C95F-0616-4D80-8070-5B4FF01972CD}"/>
              </a:ext>
            </a:extLst>
          </p:cNvPr>
          <p:cNvSpPr txBox="1"/>
          <p:nvPr/>
        </p:nvSpPr>
        <p:spPr>
          <a:xfrm>
            <a:off x="5029194" y="5053255"/>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213,333</a:t>
            </a:r>
          </a:p>
        </p:txBody>
      </p:sp>
      <p:sp>
        <p:nvSpPr>
          <p:cNvPr id="19" name="TextBox 18">
            <a:extLst>
              <a:ext uri="{FF2B5EF4-FFF2-40B4-BE49-F238E27FC236}">
                <a16:creationId xmlns:a16="http://schemas.microsoft.com/office/drawing/2014/main" id="{C8A94131-EA0B-4553-8307-F116DEF064E2}"/>
              </a:ext>
            </a:extLst>
          </p:cNvPr>
          <p:cNvSpPr txBox="1"/>
          <p:nvPr/>
        </p:nvSpPr>
        <p:spPr>
          <a:xfrm>
            <a:off x="5029193" y="571610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BC"/>
                </a:solidFill>
                <a:effectLst/>
                <a:uLnTx/>
                <a:uFillTx/>
                <a:latin typeface="Georgia" panose="02040502050405020303" pitchFamily="18" charset="0"/>
                <a:ea typeface="+mn-ea"/>
                <a:cs typeface="+mn-cs"/>
              </a:rPr>
              <a:t>150,000</a:t>
            </a:r>
          </a:p>
        </p:txBody>
      </p:sp>
      <p:sp>
        <p:nvSpPr>
          <p:cNvPr id="20" name="TextBox 19">
            <a:extLst>
              <a:ext uri="{FF2B5EF4-FFF2-40B4-BE49-F238E27FC236}">
                <a16:creationId xmlns:a16="http://schemas.microsoft.com/office/drawing/2014/main" id="{E8C2414E-53F6-47C3-BF86-83A28F8759E9}"/>
              </a:ext>
            </a:extLst>
          </p:cNvPr>
          <p:cNvSpPr txBox="1"/>
          <p:nvPr/>
        </p:nvSpPr>
        <p:spPr>
          <a:xfrm>
            <a:off x="7234880" y="1787324"/>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128,000</a:t>
            </a:r>
          </a:p>
        </p:txBody>
      </p:sp>
      <p:sp>
        <p:nvSpPr>
          <p:cNvPr id="21" name="TextBox 20">
            <a:extLst>
              <a:ext uri="{FF2B5EF4-FFF2-40B4-BE49-F238E27FC236}">
                <a16:creationId xmlns:a16="http://schemas.microsoft.com/office/drawing/2014/main" id="{CEC31C16-F87D-4352-837E-583CFC8A2029}"/>
              </a:ext>
            </a:extLst>
          </p:cNvPr>
          <p:cNvSpPr txBox="1"/>
          <p:nvPr/>
        </p:nvSpPr>
        <p:spPr>
          <a:xfrm>
            <a:off x="7234881" y="2337115"/>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0</a:t>
            </a:r>
          </a:p>
        </p:txBody>
      </p:sp>
      <p:sp>
        <p:nvSpPr>
          <p:cNvPr id="22" name="TextBox 21">
            <a:extLst>
              <a:ext uri="{FF2B5EF4-FFF2-40B4-BE49-F238E27FC236}">
                <a16:creationId xmlns:a16="http://schemas.microsoft.com/office/drawing/2014/main" id="{05C239D3-A2F5-4AAC-9B1F-AACFF19296F9}"/>
              </a:ext>
            </a:extLst>
          </p:cNvPr>
          <p:cNvSpPr txBox="1"/>
          <p:nvPr/>
        </p:nvSpPr>
        <p:spPr>
          <a:xfrm>
            <a:off x="7234879" y="278848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20,000</a:t>
            </a:r>
          </a:p>
        </p:txBody>
      </p:sp>
      <p:sp>
        <p:nvSpPr>
          <p:cNvPr id="23" name="TextBox 22">
            <a:extLst>
              <a:ext uri="{FF2B5EF4-FFF2-40B4-BE49-F238E27FC236}">
                <a16:creationId xmlns:a16="http://schemas.microsoft.com/office/drawing/2014/main" id="{00B11C07-CED3-4A2E-A9AF-FCD330ADC847}"/>
              </a:ext>
            </a:extLst>
          </p:cNvPr>
          <p:cNvSpPr txBox="1"/>
          <p:nvPr/>
        </p:nvSpPr>
        <p:spPr>
          <a:xfrm>
            <a:off x="7236940" y="330408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2,000</a:t>
            </a:r>
          </a:p>
        </p:txBody>
      </p:sp>
      <p:sp>
        <p:nvSpPr>
          <p:cNvPr id="24" name="TextBox 23">
            <a:extLst>
              <a:ext uri="{FF2B5EF4-FFF2-40B4-BE49-F238E27FC236}">
                <a16:creationId xmlns:a16="http://schemas.microsoft.com/office/drawing/2014/main" id="{80EACAA6-5E30-4A03-AC60-96E6ED24F35C}"/>
              </a:ext>
            </a:extLst>
          </p:cNvPr>
          <p:cNvSpPr txBox="1"/>
          <p:nvPr/>
        </p:nvSpPr>
        <p:spPr>
          <a:xfrm>
            <a:off x="7234878" y="3990816"/>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150,000</a:t>
            </a:r>
          </a:p>
        </p:txBody>
      </p:sp>
      <p:sp>
        <p:nvSpPr>
          <p:cNvPr id="25" name="TextBox 24">
            <a:extLst>
              <a:ext uri="{FF2B5EF4-FFF2-40B4-BE49-F238E27FC236}">
                <a16:creationId xmlns:a16="http://schemas.microsoft.com/office/drawing/2014/main" id="{43E4742B-69B0-4413-9883-748556FE42C4}"/>
              </a:ext>
            </a:extLst>
          </p:cNvPr>
          <p:cNvSpPr txBox="1"/>
          <p:nvPr/>
        </p:nvSpPr>
        <p:spPr>
          <a:xfrm>
            <a:off x="7236940" y="451002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150,000</a:t>
            </a:r>
          </a:p>
        </p:txBody>
      </p:sp>
      <p:sp>
        <p:nvSpPr>
          <p:cNvPr id="26" name="TextBox 25">
            <a:extLst>
              <a:ext uri="{FF2B5EF4-FFF2-40B4-BE49-F238E27FC236}">
                <a16:creationId xmlns:a16="http://schemas.microsoft.com/office/drawing/2014/main" id="{A66B379C-AABC-4EC2-8E5C-46DF3EA6421D}"/>
              </a:ext>
            </a:extLst>
          </p:cNvPr>
          <p:cNvSpPr txBox="1"/>
          <p:nvPr/>
        </p:nvSpPr>
        <p:spPr>
          <a:xfrm>
            <a:off x="7219432" y="4982833"/>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213,333</a:t>
            </a:r>
          </a:p>
        </p:txBody>
      </p:sp>
      <p:sp>
        <p:nvSpPr>
          <p:cNvPr id="27" name="TextBox 26">
            <a:extLst>
              <a:ext uri="{FF2B5EF4-FFF2-40B4-BE49-F238E27FC236}">
                <a16:creationId xmlns:a16="http://schemas.microsoft.com/office/drawing/2014/main" id="{13C22DB9-00CA-46A1-883D-BA326CC072ED}"/>
              </a:ext>
            </a:extLst>
          </p:cNvPr>
          <p:cNvSpPr txBox="1"/>
          <p:nvPr/>
        </p:nvSpPr>
        <p:spPr>
          <a:xfrm>
            <a:off x="7219431" y="5656935"/>
            <a:ext cx="161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7E4E"/>
                </a:solidFill>
                <a:effectLst/>
                <a:uLnTx/>
                <a:uFillTx/>
                <a:latin typeface="Georgia" panose="02040502050405020303" pitchFamily="18" charset="0"/>
                <a:ea typeface="+mn-ea"/>
                <a:cs typeface="+mn-cs"/>
              </a:rPr>
              <a:t>150,000</a:t>
            </a:r>
          </a:p>
        </p:txBody>
      </p:sp>
    </p:spTree>
    <p:extLst>
      <p:ext uri="{BB962C8B-B14F-4D97-AF65-F5344CB8AC3E}">
        <p14:creationId xmlns:p14="http://schemas.microsoft.com/office/powerpoint/2010/main" val="828635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2</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8" name="Picture 7">
            <a:extLst>
              <a:ext uri="{FF2B5EF4-FFF2-40B4-BE49-F238E27FC236}">
                <a16:creationId xmlns:a16="http://schemas.microsoft.com/office/drawing/2014/main" id="{FFA924CE-7DFE-42BB-917D-D83F480FDF59}"/>
              </a:ext>
            </a:extLst>
          </p:cNvPr>
          <p:cNvPicPr>
            <a:picLocks noChangeAspect="1"/>
          </p:cNvPicPr>
          <p:nvPr/>
        </p:nvPicPr>
        <p:blipFill>
          <a:blip r:embed="rId2"/>
          <a:stretch>
            <a:fillRect/>
          </a:stretch>
        </p:blipFill>
        <p:spPr>
          <a:xfrm>
            <a:off x="3677698" y="235910"/>
            <a:ext cx="4663113" cy="6323522"/>
          </a:xfrm>
          <a:prstGeom prst="rect">
            <a:avLst/>
          </a:prstGeom>
        </p:spPr>
      </p:pic>
      <p:sp>
        <p:nvSpPr>
          <p:cNvPr id="9" name="TextBox 8">
            <a:extLst>
              <a:ext uri="{FF2B5EF4-FFF2-40B4-BE49-F238E27FC236}">
                <a16:creationId xmlns:a16="http://schemas.microsoft.com/office/drawing/2014/main" id="{1B240098-7C37-441E-8713-2E77FAE085A1}"/>
              </a:ext>
            </a:extLst>
          </p:cNvPr>
          <p:cNvSpPr txBox="1"/>
          <p:nvPr/>
        </p:nvSpPr>
        <p:spPr>
          <a:xfrm>
            <a:off x="3793524" y="728956"/>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0" name="TextBox 9">
            <a:extLst>
              <a:ext uri="{FF2B5EF4-FFF2-40B4-BE49-F238E27FC236}">
                <a16:creationId xmlns:a16="http://schemas.microsoft.com/office/drawing/2014/main" id="{B8625E21-2E52-4D65-8CC3-A354945101A0}"/>
              </a:ext>
            </a:extLst>
          </p:cNvPr>
          <p:cNvSpPr txBox="1"/>
          <p:nvPr/>
        </p:nvSpPr>
        <p:spPr>
          <a:xfrm>
            <a:off x="3793524" y="1508178"/>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1" name="TextBox 10">
            <a:extLst>
              <a:ext uri="{FF2B5EF4-FFF2-40B4-BE49-F238E27FC236}">
                <a16:creationId xmlns:a16="http://schemas.microsoft.com/office/drawing/2014/main" id="{4DF5C89C-D97F-45F7-B1AF-1D13A9885FFE}"/>
              </a:ext>
            </a:extLst>
          </p:cNvPr>
          <p:cNvSpPr txBox="1"/>
          <p:nvPr/>
        </p:nvSpPr>
        <p:spPr>
          <a:xfrm>
            <a:off x="3753512" y="1785177"/>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2" name="TextBox 11">
            <a:extLst>
              <a:ext uri="{FF2B5EF4-FFF2-40B4-BE49-F238E27FC236}">
                <a16:creationId xmlns:a16="http://schemas.microsoft.com/office/drawing/2014/main" id="{F2144E94-EA93-4E64-A269-B2A0599CE0B6}"/>
              </a:ext>
            </a:extLst>
          </p:cNvPr>
          <p:cNvSpPr txBox="1"/>
          <p:nvPr/>
        </p:nvSpPr>
        <p:spPr>
          <a:xfrm>
            <a:off x="3753512" y="2200675"/>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3" name="TextBox 12">
            <a:extLst>
              <a:ext uri="{FF2B5EF4-FFF2-40B4-BE49-F238E27FC236}">
                <a16:creationId xmlns:a16="http://schemas.microsoft.com/office/drawing/2014/main" id="{1073BCE3-B781-4075-8A44-8D64EA90FBE8}"/>
              </a:ext>
            </a:extLst>
          </p:cNvPr>
          <p:cNvSpPr txBox="1"/>
          <p:nvPr/>
        </p:nvSpPr>
        <p:spPr>
          <a:xfrm>
            <a:off x="3762632" y="2449780"/>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4" name="TextBox 13">
            <a:extLst>
              <a:ext uri="{FF2B5EF4-FFF2-40B4-BE49-F238E27FC236}">
                <a16:creationId xmlns:a16="http://schemas.microsoft.com/office/drawing/2014/main" id="{4930AF7F-9F8E-4EBD-BE72-F29B4A81D13A}"/>
              </a:ext>
            </a:extLst>
          </p:cNvPr>
          <p:cNvSpPr txBox="1"/>
          <p:nvPr/>
        </p:nvSpPr>
        <p:spPr>
          <a:xfrm>
            <a:off x="3762632" y="2769834"/>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5" name="TextBox 14">
            <a:extLst>
              <a:ext uri="{FF2B5EF4-FFF2-40B4-BE49-F238E27FC236}">
                <a16:creationId xmlns:a16="http://schemas.microsoft.com/office/drawing/2014/main" id="{BA60D954-EE70-467A-B196-30B49076EF66}"/>
              </a:ext>
            </a:extLst>
          </p:cNvPr>
          <p:cNvSpPr txBox="1"/>
          <p:nvPr/>
        </p:nvSpPr>
        <p:spPr>
          <a:xfrm>
            <a:off x="3762632" y="3391382"/>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6" name="TextBox 15">
            <a:extLst>
              <a:ext uri="{FF2B5EF4-FFF2-40B4-BE49-F238E27FC236}">
                <a16:creationId xmlns:a16="http://schemas.microsoft.com/office/drawing/2014/main" id="{DD8FDE78-5FB0-4B07-985B-AE706A1DAC15}"/>
              </a:ext>
            </a:extLst>
          </p:cNvPr>
          <p:cNvSpPr txBox="1"/>
          <p:nvPr/>
        </p:nvSpPr>
        <p:spPr>
          <a:xfrm>
            <a:off x="3774989" y="3800796"/>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7" name="TextBox 16">
            <a:extLst>
              <a:ext uri="{FF2B5EF4-FFF2-40B4-BE49-F238E27FC236}">
                <a16:creationId xmlns:a16="http://schemas.microsoft.com/office/drawing/2014/main" id="{AB462123-FFA1-459F-B5DB-4B5466B128F6}"/>
              </a:ext>
            </a:extLst>
          </p:cNvPr>
          <p:cNvSpPr txBox="1"/>
          <p:nvPr/>
        </p:nvSpPr>
        <p:spPr>
          <a:xfrm>
            <a:off x="3175686" y="4668264"/>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OR</a:t>
            </a:r>
          </a:p>
        </p:txBody>
      </p:sp>
      <p:sp>
        <p:nvSpPr>
          <p:cNvPr id="18" name="TextBox 17">
            <a:extLst>
              <a:ext uri="{FF2B5EF4-FFF2-40B4-BE49-F238E27FC236}">
                <a16:creationId xmlns:a16="http://schemas.microsoft.com/office/drawing/2014/main" id="{94CE4A53-6D5C-48B7-B19E-81308DE6F0CB}"/>
              </a:ext>
            </a:extLst>
          </p:cNvPr>
          <p:cNvSpPr txBox="1"/>
          <p:nvPr/>
        </p:nvSpPr>
        <p:spPr>
          <a:xfrm>
            <a:off x="3753512" y="4785453"/>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JD</a:t>
            </a:r>
          </a:p>
        </p:txBody>
      </p:sp>
      <p:sp>
        <p:nvSpPr>
          <p:cNvPr id="19" name="TextBox 18">
            <a:extLst>
              <a:ext uri="{FF2B5EF4-FFF2-40B4-BE49-F238E27FC236}">
                <a16:creationId xmlns:a16="http://schemas.microsoft.com/office/drawing/2014/main" id="{13BDA48C-021B-4146-BAC2-2D79A772599D}"/>
              </a:ext>
            </a:extLst>
          </p:cNvPr>
          <p:cNvSpPr txBox="1"/>
          <p:nvPr/>
        </p:nvSpPr>
        <p:spPr>
          <a:xfrm>
            <a:off x="3803821" y="5701399"/>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Jane Doe</a:t>
            </a:r>
          </a:p>
        </p:txBody>
      </p:sp>
      <p:sp>
        <p:nvSpPr>
          <p:cNvPr id="20" name="TextBox 19">
            <a:extLst>
              <a:ext uri="{FF2B5EF4-FFF2-40B4-BE49-F238E27FC236}">
                <a16:creationId xmlns:a16="http://schemas.microsoft.com/office/drawing/2014/main" id="{EF38F730-AB81-4562-BA64-F13B26B2A90F}"/>
              </a:ext>
            </a:extLst>
          </p:cNvPr>
          <p:cNvSpPr txBox="1"/>
          <p:nvPr/>
        </p:nvSpPr>
        <p:spPr>
          <a:xfrm>
            <a:off x="3793524" y="6011641"/>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Jane Doe</a:t>
            </a:r>
          </a:p>
        </p:txBody>
      </p:sp>
      <p:sp>
        <p:nvSpPr>
          <p:cNvPr id="21" name="TextBox 20">
            <a:extLst>
              <a:ext uri="{FF2B5EF4-FFF2-40B4-BE49-F238E27FC236}">
                <a16:creationId xmlns:a16="http://schemas.microsoft.com/office/drawing/2014/main" id="{984010B4-5632-4F55-B6CB-FC7361BDE8C2}"/>
              </a:ext>
            </a:extLst>
          </p:cNvPr>
          <p:cNvSpPr txBox="1"/>
          <p:nvPr/>
        </p:nvSpPr>
        <p:spPr>
          <a:xfrm>
            <a:off x="6252518" y="5666749"/>
            <a:ext cx="30644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As soon as possible after funds are spent </a:t>
            </a:r>
          </a:p>
        </p:txBody>
      </p:sp>
      <p:sp>
        <p:nvSpPr>
          <p:cNvPr id="22" name="TextBox 21">
            <a:extLst>
              <a:ext uri="{FF2B5EF4-FFF2-40B4-BE49-F238E27FC236}">
                <a16:creationId xmlns:a16="http://schemas.microsoft.com/office/drawing/2014/main" id="{10647FE8-C7BC-4021-B77D-D7B83D619653}"/>
              </a:ext>
            </a:extLst>
          </p:cNvPr>
          <p:cNvSpPr txBox="1"/>
          <p:nvPr/>
        </p:nvSpPr>
        <p:spPr>
          <a:xfrm>
            <a:off x="6664410" y="5992380"/>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President</a:t>
            </a:r>
          </a:p>
        </p:txBody>
      </p:sp>
    </p:spTree>
    <p:extLst>
      <p:ext uri="{BB962C8B-B14F-4D97-AF65-F5344CB8AC3E}">
        <p14:creationId xmlns:p14="http://schemas.microsoft.com/office/powerpoint/2010/main" val="448019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1062496"/>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3508EZ</a:t>
            </a: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 Page 3</a:t>
            </a:r>
          </a:p>
        </p:txBody>
      </p:sp>
      <p:pic>
        <p:nvPicPr>
          <p:cNvPr id="5" name="Picture 4">
            <a:extLst>
              <a:ext uri="{FF2B5EF4-FFF2-40B4-BE49-F238E27FC236}">
                <a16:creationId xmlns:a16="http://schemas.microsoft.com/office/drawing/2014/main" id="{B5E7BA96-86AD-48A5-B412-2810C5994CC2}"/>
              </a:ext>
            </a:extLst>
          </p:cNvPr>
          <p:cNvPicPr>
            <a:picLocks noChangeAspect="1"/>
          </p:cNvPicPr>
          <p:nvPr/>
        </p:nvPicPr>
        <p:blipFill>
          <a:blip r:embed="rId2"/>
          <a:stretch>
            <a:fillRect/>
          </a:stretch>
        </p:blipFill>
        <p:spPr>
          <a:xfrm>
            <a:off x="2644348" y="1062496"/>
            <a:ext cx="6058241" cy="4782157"/>
          </a:xfrm>
          <a:prstGeom prst="rect">
            <a:avLst/>
          </a:prstGeom>
        </p:spPr>
      </p:pic>
    </p:spTree>
    <p:extLst>
      <p:ext uri="{BB962C8B-B14F-4D97-AF65-F5344CB8AC3E}">
        <p14:creationId xmlns:p14="http://schemas.microsoft.com/office/powerpoint/2010/main" val="613811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0A11-2083-47AD-8E17-1658FC179B78}"/>
              </a:ext>
            </a:extLst>
          </p:cNvPr>
          <p:cNvSpPr>
            <a:spLocks noGrp="1"/>
          </p:cNvSpPr>
          <p:nvPr>
            <p:ph type="title"/>
          </p:nvPr>
        </p:nvSpPr>
        <p:spPr/>
        <p:txBody>
          <a:bodyPr/>
          <a:lstStyle/>
          <a:p>
            <a:r>
              <a:rPr lang="en-US" dirty="0">
                <a:latin typeface="Georgia" panose="02040502050405020303" pitchFamily="18" charset="0"/>
              </a:rPr>
              <a:t>Example 4 – LLC</a:t>
            </a:r>
          </a:p>
        </p:txBody>
      </p:sp>
      <p:sp>
        <p:nvSpPr>
          <p:cNvPr id="3" name="Content Placeholder 2">
            <a:extLst>
              <a:ext uri="{FF2B5EF4-FFF2-40B4-BE49-F238E27FC236}">
                <a16:creationId xmlns:a16="http://schemas.microsoft.com/office/drawing/2014/main" id="{907FBAA8-8928-4C6C-AC5D-C04E5FDB1EEC}"/>
              </a:ext>
            </a:extLst>
          </p:cNvPr>
          <p:cNvSpPr>
            <a:spLocks noGrp="1"/>
          </p:cNvSpPr>
          <p:nvPr>
            <p:ph idx="1"/>
          </p:nvPr>
        </p:nvSpPr>
        <p:spPr/>
        <p:txBody>
          <a:bodyPr>
            <a:normAutofit/>
          </a:bodyPr>
          <a:lstStyle/>
          <a:p>
            <a:r>
              <a:rPr lang="en-US" dirty="0">
                <a:latin typeface="Georgia" panose="02040502050405020303" pitchFamily="18" charset="0"/>
              </a:rPr>
              <a:t>Assumptions for ABC Painting, LLC.: </a:t>
            </a:r>
          </a:p>
          <a:p>
            <a:pPr lvl="1"/>
            <a:r>
              <a:rPr lang="en-US" dirty="0">
                <a:latin typeface="Georgia" panose="02040502050405020303" pitchFamily="18" charset="0"/>
              </a:rPr>
              <a:t>Borrower: ABC Painting, LLC dba All Weather Painting </a:t>
            </a:r>
          </a:p>
          <a:p>
            <a:pPr lvl="1"/>
            <a:r>
              <a:rPr lang="en-US" dirty="0">
                <a:latin typeface="Georgia" panose="02040502050405020303" pitchFamily="18" charset="0"/>
              </a:rPr>
              <a:t>Number of employees: 100</a:t>
            </a:r>
          </a:p>
          <a:p>
            <a:pPr lvl="1"/>
            <a:r>
              <a:rPr lang="en-US" dirty="0">
                <a:latin typeface="Georgia" panose="02040502050405020303" pitchFamily="18" charset="0"/>
              </a:rPr>
              <a:t>Wage Expense: $350,000 aggregate</a:t>
            </a:r>
          </a:p>
          <a:p>
            <a:pPr lvl="1"/>
            <a:r>
              <a:rPr lang="en-US" dirty="0">
                <a:latin typeface="Georgia" panose="02040502050405020303" pitchFamily="18" charset="0"/>
              </a:rPr>
              <a:t>Business Mortgage Interest Payments: $30,000 per month</a:t>
            </a:r>
          </a:p>
          <a:p>
            <a:pPr lvl="1"/>
            <a:r>
              <a:rPr lang="en-US" dirty="0">
                <a:latin typeface="Georgia" panose="02040502050405020303" pitchFamily="18" charset="0"/>
              </a:rPr>
              <a:t>Rent Expense: $15,000 per month</a:t>
            </a:r>
          </a:p>
          <a:p>
            <a:pPr lvl="1"/>
            <a:r>
              <a:rPr lang="en-US" dirty="0">
                <a:latin typeface="Georgia" panose="02040502050405020303" pitchFamily="18" charset="0"/>
              </a:rPr>
              <a:t>Utilities Expense: $1,000 per month</a:t>
            </a:r>
          </a:p>
          <a:p>
            <a:pPr lvl="1"/>
            <a:r>
              <a:rPr lang="en-US" dirty="0">
                <a:latin typeface="Georgia" panose="02040502050405020303" pitchFamily="18" charset="0"/>
              </a:rPr>
              <a:t>Covered period: 168 days</a:t>
            </a:r>
          </a:p>
          <a:p>
            <a:pPr lvl="1"/>
            <a:endParaRPr lang="en-US" dirty="0">
              <a:latin typeface="Georgia" panose="02040502050405020303" pitchFamily="18" charset="0"/>
            </a:endParaRPr>
          </a:p>
          <a:p>
            <a:pPr lvl="1"/>
            <a:r>
              <a:rPr lang="en-US" dirty="0">
                <a:latin typeface="Georgia" panose="02040502050405020303" pitchFamily="18" charset="0"/>
              </a:rPr>
              <a:t>Application available at: </a:t>
            </a:r>
            <a:r>
              <a:rPr lang="en-US" dirty="0">
                <a:hlinkClick r:id="rId2"/>
              </a:rPr>
              <a:t>https://www.sba.gov/document/sba-form-paycheck-protection-program-loan-forgiveness-application-revised-6-16-2020</a:t>
            </a:r>
            <a:endParaRPr lang="en-US" dirty="0"/>
          </a:p>
          <a:p>
            <a:pPr lvl="1"/>
            <a:r>
              <a:rPr lang="en-US" dirty="0">
                <a:latin typeface="Georgia" panose="02040502050405020303" pitchFamily="18" charset="0"/>
              </a:rPr>
              <a:t>Application instructions at: </a:t>
            </a:r>
            <a:r>
              <a:rPr lang="en-US" dirty="0">
                <a:hlinkClick r:id="rId3"/>
              </a:rPr>
              <a:t>https://www.sba.gov/document/sba-form--paycheck-protection-program-loan-forgiveness-application-instructions-borrowers-6-16-2020</a:t>
            </a:r>
            <a:endParaRPr lang="en-US" dirty="0">
              <a:latin typeface="Georgia" panose="02040502050405020303" pitchFamily="18" charset="0"/>
            </a:endParaRPr>
          </a:p>
          <a:p>
            <a:pPr lvl="1"/>
            <a:endParaRPr lang="en-US" dirty="0">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1C718485-60B5-4B6A-A1A5-D05EF53D44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6" name="Subtitle 5">
            <a:extLst>
              <a:ext uri="{FF2B5EF4-FFF2-40B4-BE49-F238E27FC236}">
                <a16:creationId xmlns:a16="http://schemas.microsoft.com/office/drawing/2014/main" id="{47BF9178-4796-47F9-9D65-D4A4940904E2}"/>
              </a:ext>
            </a:extLst>
          </p:cNvPr>
          <p:cNvSpPr>
            <a:spLocks noGrp="1"/>
          </p:cNvSpPr>
          <p:nvPr>
            <p:ph type="subTitle" idx="13"/>
          </p:nvPr>
        </p:nvSpPr>
        <p:spPr/>
        <p:txBody>
          <a:bodyPr/>
          <a:lstStyle/>
          <a:p>
            <a:r>
              <a:rPr lang="en-US" dirty="0">
                <a:latin typeface="Georgia" panose="02040502050405020303" pitchFamily="18" charset="0"/>
              </a:rPr>
              <a:t>Using the PPP Loan Forgiveness Application Revised June 16, 2020</a:t>
            </a:r>
          </a:p>
        </p:txBody>
      </p:sp>
    </p:spTree>
    <p:extLst>
      <p:ext uri="{BB962C8B-B14F-4D97-AF65-F5344CB8AC3E}">
        <p14:creationId xmlns:p14="http://schemas.microsoft.com/office/powerpoint/2010/main" val="52910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8F1B29-B4BB-4225-888F-C85DA277F2E0}"/>
              </a:ext>
            </a:extLst>
          </p:cNvPr>
          <p:cNvSpPr>
            <a:spLocks noGrp="1"/>
          </p:cNvSpPr>
          <p:nvPr>
            <p:ph idx="1"/>
          </p:nvPr>
        </p:nvSpPr>
        <p:spPr>
          <a:xfrm>
            <a:off x="0" y="1685924"/>
            <a:ext cx="9144000" cy="5293374"/>
          </a:xfrm>
        </p:spPr>
        <p:txBody>
          <a:bodyPr/>
          <a:lstStyle/>
          <a:p>
            <a:pPr marL="0" indent="0">
              <a:buNone/>
            </a:pPr>
            <a:r>
              <a:rPr lang="en-US" sz="2200" dirty="0"/>
              <a:t>The information provided in this presentation is relevant as of  12-08-20. Neither the presenter nor the Washington Small Business Development Centers are the final authority on this material. The information is subject to change at any time with new legislation and/or additional rules from the Treasury and/or the SBA.</a:t>
            </a:r>
          </a:p>
          <a:p>
            <a:pPr>
              <a:spcBef>
                <a:spcPts val="0"/>
              </a:spcBef>
            </a:pPr>
            <a:endParaRPr lang="en-US" sz="1400" dirty="0"/>
          </a:p>
          <a:p>
            <a:pPr>
              <a:spcBef>
                <a:spcPts val="0"/>
              </a:spcBef>
            </a:pPr>
            <a:r>
              <a:rPr lang="en-US" sz="2400" dirty="0"/>
              <a:t>On October 9</a:t>
            </a:r>
            <a:r>
              <a:rPr lang="en-US" sz="2400" baseline="30000" dirty="0"/>
              <a:t>th</a:t>
            </a:r>
            <a:r>
              <a:rPr lang="en-US" sz="2400" dirty="0"/>
              <a:t> the SBA and US Treasury announced a new more simplified form for PPP borrowers/loans $50,000 or less.</a:t>
            </a:r>
          </a:p>
          <a:p>
            <a:pPr>
              <a:spcBef>
                <a:spcPts val="0"/>
              </a:spcBef>
            </a:pPr>
            <a:r>
              <a:rPr lang="en-US" sz="2400" dirty="0"/>
              <a:t>This allows the PPP borrower $50,000 or less to waive the FTE requirement and the 25% reduction in staff wages to earn full loan forgiveness.</a:t>
            </a:r>
          </a:p>
          <a:p>
            <a:pPr>
              <a:spcBef>
                <a:spcPts val="0"/>
              </a:spcBef>
            </a:pPr>
            <a:r>
              <a:rPr lang="en-US" sz="2400" dirty="0"/>
              <a:t> Certain Documentation to support the correct use of the PPP funds has to be submitted with the 3508S form.</a:t>
            </a:r>
          </a:p>
          <a:p>
            <a:pPr>
              <a:spcBef>
                <a:spcPts val="0"/>
              </a:spcBef>
            </a:pPr>
            <a:r>
              <a:rPr lang="en-US" sz="2400" dirty="0"/>
              <a:t>Those with combined debts over $2 million, based on affiliated ownership, cannot use this form. </a:t>
            </a:r>
          </a:p>
          <a:p>
            <a:pPr marL="0" indent="0">
              <a:buNone/>
            </a:pPr>
            <a:endParaRPr lang="en-US" dirty="0"/>
          </a:p>
        </p:txBody>
      </p:sp>
      <p:sp>
        <p:nvSpPr>
          <p:cNvPr id="3" name="Slide Number Placeholder 2">
            <a:extLst>
              <a:ext uri="{FF2B5EF4-FFF2-40B4-BE49-F238E27FC236}">
                <a16:creationId xmlns:a16="http://schemas.microsoft.com/office/drawing/2014/main" id="{B6F0ECFF-7327-4D01-8B25-F040BDE76E39}"/>
              </a:ext>
            </a:extLst>
          </p:cNvPr>
          <p:cNvSpPr>
            <a:spLocks noGrp="1"/>
          </p:cNvSpPr>
          <p:nvPr>
            <p:ph type="sldNum" sz="quarter" idx="12"/>
          </p:nvPr>
        </p:nvSpPr>
        <p:spPr/>
        <p:txBody>
          <a:bodyPr/>
          <a:lstStyle/>
          <a:p>
            <a:fld id="{9E2313B3-BB27-4162-B256-00E39B398761}" type="slidenum">
              <a:rPr lang="en-US" smtClean="0"/>
              <a:pPr/>
              <a:t>5</a:t>
            </a:fld>
            <a:endParaRPr lang="en-US" dirty="0"/>
          </a:p>
        </p:txBody>
      </p:sp>
    </p:spTree>
    <p:extLst>
      <p:ext uri="{BB962C8B-B14F-4D97-AF65-F5344CB8AC3E}">
        <p14:creationId xmlns:p14="http://schemas.microsoft.com/office/powerpoint/2010/main" val="2374396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8" name="Picture 7">
            <a:extLst>
              <a:ext uri="{FF2B5EF4-FFF2-40B4-BE49-F238E27FC236}">
                <a16:creationId xmlns:a16="http://schemas.microsoft.com/office/drawing/2014/main" id="{1BA26FA0-FDD0-435A-A9E0-FB832E5E4FBF}"/>
              </a:ext>
            </a:extLst>
          </p:cNvPr>
          <p:cNvPicPr>
            <a:picLocks noChangeAspect="1"/>
          </p:cNvPicPr>
          <p:nvPr/>
        </p:nvPicPr>
        <p:blipFill>
          <a:blip r:embed="rId2"/>
          <a:stretch>
            <a:fillRect/>
          </a:stretch>
        </p:blipFill>
        <p:spPr>
          <a:xfrm>
            <a:off x="3314571" y="270920"/>
            <a:ext cx="5026240" cy="6316160"/>
          </a:xfrm>
          <a:prstGeom prst="rect">
            <a:avLst/>
          </a:prstGeom>
        </p:spPr>
      </p:pic>
      <p:sp>
        <p:nvSpPr>
          <p:cNvPr id="9" name="Title 1">
            <a:extLst>
              <a:ext uri="{FF2B5EF4-FFF2-40B4-BE49-F238E27FC236}">
                <a16:creationId xmlns:a16="http://schemas.microsoft.com/office/drawing/2014/main" id="{1B148E31-67FD-408F-BDAE-3FDA060F5D2F}"/>
              </a:ext>
            </a:extLst>
          </p:cNvPr>
          <p:cNvSpPr txBox="1">
            <a:spLocks/>
          </p:cNvSpPr>
          <p:nvPr/>
        </p:nvSpPr>
        <p:spPr>
          <a:xfrm>
            <a:off x="382705" y="1037875"/>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Revised June 16, 2020 </a:t>
            </a: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 Page 1</a:t>
            </a:r>
          </a:p>
        </p:txBody>
      </p:sp>
    </p:spTree>
    <p:extLst>
      <p:ext uri="{BB962C8B-B14F-4D97-AF65-F5344CB8AC3E}">
        <p14:creationId xmlns:p14="http://schemas.microsoft.com/office/powerpoint/2010/main" val="821387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(revised)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4" name="Picture 3">
            <a:extLst>
              <a:ext uri="{FF2B5EF4-FFF2-40B4-BE49-F238E27FC236}">
                <a16:creationId xmlns:a16="http://schemas.microsoft.com/office/drawing/2014/main" id="{01A0C998-A9D6-4658-9C74-F7C7C12603E5}"/>
              </a:ext>
            </a:extLst>
          </p:cNvPr>
          <p:cNvPicPr>
            <a:picLocks noChangeAspect="1"/>
          </p:cNvPicPr>
          <p:nvPr/>
        </p:nvPicPr>
        <p:blipFill>
          <a:blip r:embed="rId2"/>
          <a:stretch>
            <a:fillRect/>
          </a:stretch>
        </p:blipFill>
        <p:spPr>
          <a:xfrm>
            <a:off x="0" y="831716"/>
            <a:ext cx="9144000" cy="4785645"/>
          </a:xfrm>
          <a:prstGeom prst="rect">
            <a:avLst/>
          </a:prstGeom>
        </p:spPr>
      </p:pic>
      <p:sp>
        <p:nvSpPr>
          <p:cNvPr id="10" name="TextBox 9">
            <a:extLst>
              <a:ext uri="{FF2B5EF4-FFF2-40B4-BE49-F238E27FC236}">
                <a16:creationId xmlns:a16="http://schemas.microsoft.com/office/drawing/2014/main" id="{1D31401B-A969-4680-AB14-C47D8F1F0E05}"/>
              </a:ext>
            </a:extLst>
          </p:cNvPr>
          <p:cNvSpPr txBox="1"/>
          <p:nvPr/>
        </p:nvSpPr>
        <p:spPr>
          <a:xfrm>
            <a:off x="5943600" y="4732638"/>
            <a:ext cx="3200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(From your EIDL Application) </a:t>
            </a:r>
          </a:p>
        </p:txBody>
      </p:sp>
    </p:spTree>
    <p:extLst>
      <p:ext uri="{BB962C8B-B14F-4D97-AF65-F5344CB8AC3E}">
        <p14:creationId xmlns:p14="http://schemas.microsoft.com/office/powerpoint/2010/main" val="3749706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a:bodyPr>
          <a:lstStyle/>
          <a:p>
            <a:pPr algn="ctr"/>
            <a:r>
              <a:rPr lang="en-US" dirty="0">
                <a:latin typeface="Georgia" panose="02040502050405020303" pitchFamily="18" charset="0"/>
              </a:rPr>
              <a:t>Covered Period or Alternative Covered Period</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(revised)-  Page 1</a:t>
            </a:r>
          </a:p>
        </p:txBody>
      </p:sp>
      <p:pic>
        <p:nvPicPr>
          <p:cNvPr id="4" name="Picture 3">
            <a:extLst>
              <a:ext uri="{FF2B5EF4-FFF2-40B4-BE49-F238E27FC236}">
                <a16:creationId xmlns:a16="http://schemas.microsoft.com/office/drawing/2014/main" id="{BC9C94DB-9182-42E4-B24F-1BAE0A64F8AD}"/>
              </a:ext>
            </a:extLst>
          </p:cNvPr>
          <p:cNvPicPr>
            <a:picLocks noChangeAspect="1"/>
          </p:cNvPicPr>
          <p:nvPr/>
        </p:nvPicPr>
        <p:blipFill>
          <a:blip r:embed="rId2"/>
          <a:stretch>
            <a:fillRect/>
          </a:stretch>
        </p:blipFill>
        <p:spPr>
          <a:xfrm>
            <a:off x="-1" y="2812055"/>
            <a:ext cx="9848335" cy="1328932"/>
          </a:xfrm>
          <a:prstGeom prst="rect">
            <a:avLst/>
          </a:prstGeom>
        </p:spPr>
      </p:pic>
      <p:sp>
        <p:nvSpPr>
          <p:cNvPr id="23" name="TextBox 22">
            <a:extLst>
              <a:ext uri="{FF2B5EF4-FFF2-40B4-BE49-F238E27FC236}">
                <a16:creationId xmlns:a16="http://schemas.microsoft.com/office/drawing/2014/main" id="{0702AB86-A08E-4D06-823A-3FD490FC526E}"/>
              </a:ext>
            </a:extLst>
          </p:cNvPr>
          <p:cNvSpPr txBox="1"/>
          <p:nvPr/>
        </p:nvSpPr>
        <p:spPr>
          <a:xfrm>
            <a:off x="2360140" y="3107189"/>
            <a:ext cx="191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OR</a:t>
            </a:r>
          </a:p>
        </p:txBody>
      </p:sp>
    </p:spTree>
    <p:extLst>
      <p:ext uri="{BB962C8B-B14F-4D97-AF65-F5344CB8AC3E}">
        <p14:creationId xmlns:p14="http://schemas.microsoft.com/office/powerpoint/2010/main" val="1903203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a:bodyPr>
          <a:lstStyle/>
          <a:p>
            <a:pPr algn="ctr"/>
            <a:r>
              <a:rPr lang="en-US" dirty="0">
                <a:latin typeface="Georgia" panose="02040502050405020303" pitchFamily="18" charset="0"/>
              </a:rPr>
              <a:t>Covered Period or Alternative Covered Period</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(revised)-  Page 1</a:t>
            </a:r>
          </a:p>
        </p:txBody>
      </p:sp>
      <p:pic>
        <p:nvPicPr>
          <p:cNvPr id="5" name="Picture 4">
            <a:extLst>
              <a:ext uri="{FF2B5EF4-FFF2-40B4-BE49-F238E27FC236}">
                <a16:creationId xmlns:a16="http://schemas.microsoft.com/office/drawing/2014/main" id="{6BF642F6-BC6A-46E9-8EA5-C1E6FF744EFF}"/>
              </a:ext>
            </a:extLst>
          </p:cNvPr>
          <p:cNvPicPr>
            <a:picLocks noChangeAspect="1"/>
          </p:cNvPicPr>
          <p:nvPr/>
        </p:nvPicPr>
        <p:blipFill>
          <a:blip r:embed="rId2"/>
          <a:stretch>
            <a:fillRect/>
          </a:stretch>
        </p:blipFill>
        <p:spPr>
          <a:xfrm>
            <a:off x="0" y="642709"/>
            <a:ext cx="9144000" cy="5572581"/>
          </a:xfrm>
          <a:prstGeom prst="rect">
            <a:avLst/>
          </a:prstGeom>
        </p:spPr>
      </p:pic>
      <p:sp>
        <p:nvSpPr>
          <p:cNvPr id="23" name="TextBox 22">
            <a:extLst>
              <a:ext uri="{FF2B5EF4-FFF2-40B4-BE49-F238E27FC236}">
                <a16:creationId xmlns:a16="http://schemas.microsoft.com/office/drawing/2014/main" id="{0702AB86-A08E-4D06-823A-3FD490FC526E}"/>
              </a:ext>
            </a:extLst>
          </p:cNvPr>
          <p:cNvSpPr txBox="1"/>
          <p:nvPr/>
        </p:nvSpPr>
        <p:spPr>
          <a:xfrm>
            <a:off x="3286895" y="1512572"/>
            <a:ext cx="53134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Interest Expense on a Business Asset Loan  </a:t>
            </a:r>
          </a:p>
        </p:txBody>
      </p:sp>
      <p:sp>
        <p:nvSpPr>
          <p:cNvPr id="9" name="TextBox 8">
            <a:extLst>
              <a:ext uri="{FF2B5EF4-FFF2-40B4-BE49-F238E27FC236}">
                <a16:creationId xmlns:a16="http://schemas.microsoft.com/office/drawing/2014/main" id="{DBE08F14-6269-4A8F-BD5C-6197A2C0080B}"/>
              </a:ext>
            </a:extLst>
          </p:cNvPr>
          <p:cNvSpPr txBox="1"/>
          <p:nvPr/>
        </p:nvSpPr>
        <p:spPr>
          <a:xfrm>
            <a:off x="3286894" y="1926770"/>
            <a:ext cx="50909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Building and Equipment Leases</a:t>
            </a:r>
          </a:p>
        </p:txBody>
      </p:sp>
    </p:spTree>
    <p:extLst>
      <p:ext uri="{BB962C8B-B14F-4D97-AF65-F5344CB8AC3E}">
        <p14:creationId xmlns:p14="http://schemas.microsoft.com/office/powerpoint/2010/main" val="718542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D66ED51-CFF7-4EC7-AFA7-56C5668C286F}"/>
              </a:ext>
            </a:extLst>
          </p:cNvPr>
          <p:cNvPicPr>
            <a:picLocks noChangeAspect="1"/>
          </p:cNvPicPr>
          <p:nvPr/>
        </p:nvPicPr>
        <p:blipFill>
          <a:blip r:embed="rId2"/>
          <a:stretch>
            <a:fillRect/>
          </a:stretch>
        </p:blipFill>
        <p:spPr>
          <a:xfrm>
            <a:off x="3671176" y="282655"/>
            <a:ext cx="4842984" cy="6217454"/>
          </a:xfrm>
          <a:prstGeom prst="rect">
            <a:avLst/>
          </a:prstGeom>
        </p:spPr>
      </p:pic>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(revised)</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2</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9" name="TextBox 8">
            <a:extLst>
              <a:ext uri="{FF2B5EF4-FFF2-40B4-BE49-F238E27FC236}">
                <a16:creationId xmlns:a16="http://schemas.microsoft.com/office/drawing/2014/main" id="{1B240098-7C37-441E-8713-2E77FAE085A1}"/>
              </a:ext>
            </a:extLst>
          </p:cNvPr>
          <p:cNvSpPr txBox="1"/>
          <p:nvPr/>
        </p:nvSpPr>
        <p:spPr>
          <a:xfrm>
            <a:off x="3671176" y="915867"/>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0" name="TextBox 9">
            <a:extLst>
              <a:ext uri="{FF2B5EF4-FFF2-40B4-BE49-F238E27FC236}">
                <a16:creationId xmlns:a16="http://schemas.microsoft.com/office/drawing/2014/main" id="{B8625E21-2E52-4D65-8CC3-A354945101A0}"/>
              </a:ext>
            </a:extLst>
          </p:cNvPr>
          <p:cNvSpPr txBox="1"/>
          <p:nvPr/>
        </p:nvSpPr>
        <p:spPr>
          <a:xfrm>
            <a:off x="3719678" y="4162679"/>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2" name="TextBox 11">
            <a:extLst>
              <a:ext uri="{FF2B5EF4-FFF2-40B4-BE49-F238E27FC236}">
                <a16:creationId xmlns:a16="http://schemas.microsoft.com/office/drawing/2014/main" id="{F2144E94-EA93-4E64-A269-B2A0599CE0B6}"/>
              </a:ext>
            </a:extLst>
          </p:cNvPr>
          <p:cNvSpPr txBox="1"/>
          <p:nvPr/>
        </p:nvSpPr>
        <p:spPr>
          <a:xfrm>
            <a:off x="3753512" y="1989884"/>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3" name="TextBox 12">
            <a:extLst>
              <a:ext uri="{FF2B5EF4-FFF2-40B4-BE49-F238E27FC236}">
                <a16:creationId xmlns:a16="http://schemas.microsoft.com/office/drawing/2014/main" id="{1073BCE3-B781-4075-8A44-8D64EA90FBE8}"/>
              </a:ext>
            </a:extLst>
          </p:cNvPr>
          <p:cNvSpPr txBox="1"/>
          <p:nvPr/>
        </p:nvSpPr>
        <p:spPr>
          <a:xfrm>
            <a:off x="3671176" y="2300658"/>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4" name="TextBox 13">
            <a:extLst>
              <a:ext uri="{FF2B5EF4-FFF2-40B4-BE49-F238E27FC236}">
                <a16:creationId xmlns:a16="http://schemas.microsoft.com/office/drawing/2014/main" id="{4930AF7F-9F8E-4EBD-BE72-F29B4A81D13A}"/>
              </a:ext>
            </a:extLst>
          </p:cNvPr>
          <p:cNvSpPr txBox="1"/>
          <p:nvPr/>
        </p:nvSpPr>
        <p:spPr>
          <a:xfrm>
            <a:off x="3700848" y="2631334"/>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5" name="TextBox 14">
            <a:extLst>
              <a:ext uri="{FF2B5EF4-FFF2-40B4-BE49-F238E27FC236}">
                <a16:creationId xmlns:a16="http://schemas.microsoft.com/office/drawing/2014/main" id="{BA60D954-EE70-467A-B196-30B49076EF66}"/>
              </a:ext>
            </a:extLst>
          </p:cNvPr>
          <p:cNvSpPr txBox="1"/>
          <p:nvPr/>
        </p:nvSpPr>
        <p:spPr>
          <a:xfrm>
            <a:off x="3741155" y="3020947"/>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6" name="TextBox 15">
            <a:extLst>
              <a:ext uri="{FF2B5EF4-FFF2-40B4-BE49-F238E27FC236}">
                <a16:creationId xmlns:a16="http://schemas.microsoft.com/office/drawing/2014/main" id="{DD8FDE78-5FB0-4B07-985B-AE706A1DAC15}"/>
              </a:ext>
            </a:extLst>
          </p:cNvPr>
          <p:cNvSpPr txBox="1"/>
          <p:nvPr/>
        </p:nvSpPr>
        <p:spPr>
          <a:xfrm>
            <a:off x="3719678" y="3697113"/>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8" name="TextBox 17">
            <a:extLst>
              <a:ext uri="{FF2B5EF4-FFF2-40B4-BE49-F238E27FC236}">
                <a16:creationId xmlns:a16="http://schemas.microsoft.com/office/drawing/2014/main" id="{94CE4A53-6D5C-48B7-B19E-81308DE6F0CB}"/>
              </a:ext>
            </a:extLst>
          </p:cNvPr>
          <p:cNvSpPr txBox="1"/>
          <p:nvPr/>
        </p:nvSpPr>
        <p:spPr>
          <a:xfrm>
            <a:off x="3753512" y="4624392"/>
            <a:ext cx="5560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AM</a:t>
            </a:r>
          </a:p>
        </p:txBody>
      </p:sp>
      <p:sp>
        <p:nvSpPr>
          <p:cNvPr id="19" name="TextBox 18">
            <a:extLst>
              <a:ext uri="{FF2B5EF4-FFF2-40B4-BE49-F238E27FC236}">
                <a16:creationId xmlns:a16="http://schemas.microsoft.com/office/drawing/2014/main" id="{13BDA48C-021B-4146-BAC2-2D79A772599D}"/>
              </a:ext>
            </a:extLst>
          </p:cNvPr>
          <p:cNvSpPr txBox="1"/>
          <p:nvPr/>
        </p:nvSpPr>
        <p:spPr>
          <a:xfrm>
            <a:off x="3803821" y="5701399"/>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DBC"/>
                </a:solidFill>
                <a:effectLst/>
                <a:uLnTx/>
                <a:uFillTx/>
                <a:latin typeface="Lucida Handwriting" panose="03010101010101010101" pitchFamily="66" charset="0"/>
                <a:ea typeface="+mn-ea"/>
                <a:cs typeface="+mn-cs"/>
              </a:rPr>
              <a:t>Allison Marley</a:t>
            </a:r>
          </a:p>
        </p:txBody>
      </p:sp>
      <p:sp>
        <p:nvSpPr>
          <p:cNvPr id="21" name="TextBox 20">
            <a:extLst>
              <a:ext uri="{FF2B5EF4-FFF2-40B4-BE49-F238E27FC236}">
                <a16:creationId xmlns:a16="http://schemas.microsoft.com/office/drawing/2014/main" id="{984010B4-5632-4F55-B6CB-FC7361BDE8C2}"/>
              </a:ext>
            </a:extLst>
          </p:cNvPr>
          <p:cNvSpPr txBox="1"/>
          <p:nvPr/>
        </p:nvSpPr>
        <p:spPr>
          <a:xfrm>
            <a:off x="6252518" y="5666749"/>
            <a:ext cx="30644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E29"/>
                </a:solidFill>
                <a:effectLst/>
                <a:uLnTx/>
                <a:uFillTx/>
                <a:latin typeface="Georgia" panose="02040502050405020303" pitchFamily="18" charset="0"/>
                <a:ea typeface="+mn-ea"/>
                <a:cs typeface="+mn-cs"/>
              </a:rPr>
              <a:t>As soon as possible after funds are spent </a:t>
            </a:r>
          </a:p>
        </p:txBody>
      </p:sp>
    </p:spTree>
    <p:extLst>
      <p:ext uri="{BB962C8B-B14F-4D97-AF65-F5344CB8AC3E}">
        <p14:creationId xmlns:p14="http://schemas.microsoft.com/office/powerpoint/2010/main" val="1740390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(revised)</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3</a:t>
            </a:r>
            <a:br>
              <a:rPr lang="en-US" dirty="0">
                <a:latin typeface="Georgia" panose="02040502050405020303" pitchFamily="18" charset="0"/>
              </a:rPr>
            </a:br>
            <a:r>
              <a:rPr lang="en-US" sz="2400" dirty="0">
                <a:latin typeface="Georgia" panose="02040502050405020303" pitchFamily="18" charset="0"/>
              </a:rPr>
              <a:t>(Schedule A)</a:t>
            </a:r>
            <a:endParaRPr lang="en-US" dirty="0">
              <a:latin typeface="Georgia" panose="02040502050405020303" pitchFamily="18" charset="0"/>
            </a:endParaRP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6" name="Picture 5">
            <a:extLst>
              <a:ext uri="{FF2B5EF4-FFF2-40B4-BE49-F238E27FC236}">
                <a16:creationId xmlns:a16="http://schemas.microsoft.com/office/drawing/2014/main" id="{E900ECE0-6FBF-464C-BD48-F39C168FFFBD}"/>
              </a:ext>
            </a:extLst>
          </p:cNvPr>
          <p:cNvPicPr>
            <a:picLocks noChangeAspect="1"/>
          </p:cNvPicPr>
          <p:nvPr/>
        </p:nvPicPr>
        <p:blipFill>
          <a:blip r:embed="rId2"/>
          <a:stretch>
            <a:fillRect/>
          </a:stretch>
        </p:blipFill>
        <p:spPr>
          <a:xfrm>
            <a:off x="3125312" y="710327"/>
            <a:ext cx="4979273" cy="6427946"/>
          </a:xfrm>
          <a:prstGeom prst="rect">
            <a:avLst/>
          </a:prstGeom>
        </p:spPr>
      </p:pic>
    </p:spTree>
    <p:extLst>
      <p:ext uri="{BB962C8B-B14F-4D97-AF65-F5344CB8AC3E}">
        <p14:creationId xmlns:p14="http://schemas.microsoft.com/office/powerpoint/2010/main" val="1786329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29"/>
            <a:ext cx="9057503" cy="724427"/>
          </a:xfrm>
          <a:prstGeom prst="rect">
            <a:avLst/>
          </a:prstGeom>
        </p:spPr>
        <p:txBody>
          <a:bodyPr vert="horz" lIns="91440" tIns="45720" rIns="91440" bIns="45720" rtlCol="0" anchor="t">
            <a:normAutofit lnSpcReduction="1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(revised) -  Page 3 </a:t>
            </a:r>
          </a:p>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(Schedule A, Lines 1 - 10)</a:t>
            </a:r>
          </a:p>
        </p:txBody>
      </p:sp>
      <p:sp>
        <p:nvSpPr>
          <p:cNvPr id="23" name="TextBox 22">
            <a:extLst>
              <a:ext uri="{FF2B5EF4-FFF2-40B4-BE49-F238E27FC236}">
                <a16:creationId xmlns:a16="http://schemas.microsoft.com/office/drawing/2014/main" id="{0702AB86-A08E-4D06-823A-3FD490FC526E}"/>
              </a:ext>
            </a:extLst>
          </p:cNvPr>
          <p:cNvSpPr txBox="1"/>
          <p:nvPr/>
        </p:nvSpPr>
        <p:spPr>
          <a:xfrm>
            <a:off x="3286895" y="1512572"/>
            <a:ext cx="50909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Interest Expense o a Business Asset Loan  </a:t>
            </a:r>
          </a:p>
        </p:txBody>
      </p:sp>
      <p:sp>
        <p:nvSpPr>
          <p:cNvPr id="9" name="TextBox 8">
            <a:extLst>
              <a:ext uri="{FF2B5EF4-FFF2-40B4-BE49-F238E27FC236}">
                <a16:creationId xmlns:a16="http://schemas.microsoft.com/office/drawing/2014/main" id="{DBE08F14-6269-4A8F-BD5C-6197A2C0080B}"/>
              </a:ext>
            </a:extLst>
          </p:cNvPr>
          <p:cNvSpPr txBox="1"/>
          <p:nvPr/>
        </p:nvSpPr>
        <p:spPr>
          <a:xfrm>
            <a:off x="3286894" y="1926770"/>
            <a:ext cx="50909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Building and Equipment Leases</a:t>
            </a:r>
          </a:p>
        </p:txBody>
      </p:sp>
      <p:sp>
        <p:nvSpPr>
          <p:cNvPr id="4" name="Text Placeholder 3">
            <a:extLst>
              <a:ext uri="{FF2B5EF4-FFF2-40B4-BE49-F238E27FC236}">
                <a16:creationId xmlns:a16="http://schemas.microsoft.com/office/drawing/2014/main" id="{AE27FE7D-7D6B-4992-9E30-C7F8222D1216}"/>
              </a:ext>
            </a:extLst>
          </p:cNvPr>
          <p:cNvSpPr>
            <a:spLocks noGrp="1"/>
          </p:cNvSpPr>
          <p:nvPr>
            <p:ph type="body" idx="1"/>
          </p:nvPr>
        </p:nvSpPr>
        <p:spPr/>
        <p:txBody>
          <a:bodyPr/>
          <a:lstStyle/>
          <a:p>
            <a:r>
              <a:rPr lang="en-US" dirty="0"/>
              <a:t> </a:t>
            </a:r>
          </a:p>
        </p:txBody>
      </p:sp>
      <p:pic>
        <p:nvPicPr>
          <p:cNvPr id="8" name="Picture 7">
            <a:extLst>
              <a:ext uri="{FF2B5EF4-FFF2-40B4-BE49-F238E27FC236}">
                <a16:creationId xmlns:a16="http://schemas.microsoft.com/office/drawing/2014/main" id="{F140EEB5-A2CF-4EEF-ADBF-C9443808AE0A}"/>
              </a:ext>
            </a:extLst>
          </p:cNvPr>
          <p:cNvPicPr>
            <a:picLocks noChangeAspect="1"/>
          </p:cNvPicPr>
          <p:nvPr/>
        </p:nvPicPr>
        <p:blipFill>
          <a:blip r:embed="rId2"/>
          <a:stretch>
            <a:fillRect/>
          </a:stretch>
        </p:blipFill>
        <p:spPr>
          <a:xfrm>
            <a:off x="743850" y="826678"/>
            <a:ext cx="7634030" cy="5753767"/>
          </a:xfrm>
          <a:prstGeom prst="rect">
            <a:avLst/>
          </a:prstGeom>
        </p:spPr>
      </p:pic>
    </p:spTree>
    <p:extLst>
      <p:ext uri="{BB962C8B-B14F-4D97-AF65-F5344CB8AC3E}">
        <p14:creationId xmlns:p14="http://schemas.microsoft.com/office/powerpoint/2010/main" val="1075320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29"/>
            <a:ext cx="9057503" cy="724427"/>
          </a:xfrm>
          <a:prstGeom prst="rect">
            <a:avLst/>
          </a:prstGeom>
        </p:spPr>
        <p:txBody>
          <a:bodyPr vert="horz" lIns="91440" tIns="45720" rIns="91440" bIns="45720" rtlCol="0" anchor="t">
            <a:normAutofit lnSpcReduction="1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(revised) -  Page 3 </a:t>
            </a:r>
          </a:p>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(Schedule A, Lines 11- 13)</a:t>
            </a:r>
          </a:p>
        </p:txBody>
      </p:sp>
      <p:sp>
        <p:nvSpPr>
          <p:cNvPr id="23" name="TextBox 22">
            <a:extLst>
              <a:ext uri="{FF2B5EF4-FFF2-40B4-BE49-F238E27FC236}">
                <a16:creationId xmlns:a16="http://schemas.microsoft.com/office/drawing/2014/main" id="{0702AB86-A08E-4D06-823A-3FD490FC526E}"/>
              </a:ext>
            </a:extLst>
          </p:cNvPr>
          <p:cNvSpPr txBox="1"/>
          <p:nvPr/>
        </p:nvSpPr>
        <p:spPr>
          <a:xfrm>
            <a:off x="3286895" y="1512572"/>
            <a:ext cx="50909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Interest Expense o a Business Asset Loan  </a:t>
            </a:r>
          </a:p>
        </p:txBody>
      </p:sp>
      <p:sp>
        <p:nvSpPr>
          <p:cNvPr id="9" name="TextBox 8">
            <a:extLst>
              <a:ext uri="{FF2B5EF4-FFF2-40B4-BE49-F238E27FC236}">
                <a16:creationId xmlns:a16="http://schemas.microsoft.com/office/drawing/2014/main" id="{DBE08F14-6269-4A8F-BD5C-6197A2C0080B}"/>
              </a:ext>
            </a:extLst>
          </p:cNvPr>
          <p:cNvSpPr txBox="1"/>
          <p:nvPr/>
        </p:nvSpPr>
        <p:spPr>
          <a:xfrm>
            <a:off x="3286894" y="1926770"/>
            <a:ext cx="50909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Building and Equipment Leases</a:t>
            </a:r>
          </a:p>
        </p:txBody>
      </p:sp>
      <p:sp>
        <p:nvSpPr>
          <p:cNvPr id="4" name="Text Placeholder 3">
            <a:extLst>
              <a:ext uri="{FF2B5EF4-FFF2-40B4-BE49-F238E27FC236}">
                <a16:creationId xmlns:a16="http://schemas.microsoft.com/office/drawing/2014/main" id="{AE27FE7D-7D6B-4992-9E30-C7F8222D1216}"/>
              </a:ext>
            </a:extLst>
          </p:cNvPr>
          <p:cNvSpPr>
            <a:spLocks noGrp="1"/>
          </p:cNvSpPr>
          <p:nvPr>
            <p:ph type="body" idx="1"/>
          </p:nvPr>
        </p:nvSpPr>
        <p:spPr/>
        <p:txBody>
          <a:bodyPr/>
          <a:lstStyle/>
          <a:p>
            <a:r>
              <a:rPr lang="en-US" dirty="0"/>
              <a:t> </a:t>
            </a:r>
          </a:p>
        </p:txBody>
      </p:sp>
      <p:pic>
        <p:nvPicPr>
          <p:cNvPr id="3" name="Picture 2">
            <a:extLst>
              <a:ext uri="{FF2B5EF4-FFF2-40B4-BE49-F238E27FC236}">
                <a16:creationId xmlns:a16="http://schemas.microsoft.com/office/drawing/2014/main" id="{7BD1498A-96CD-4CD4-AD6E-0B0CA317934E}"/>
              </a:ext>
            </a:extLst>
          </p:cNvPr>
          <p:cNvPicPr>
            <a:picLocks noChangeAspect="1"/>
          </p:cNvPicPr>
          <p:nvPr/>
        </p:nvPicPr>
        <p:blipFill>
          <a:blip r:embed="rId2"/>
          <a:stretch>
            <a:fillRect/>
          </a:stretch>
        </p:blipFill>
        <p:spPr>
          <a:xfrm>
            <a:off x="0" y="1304253"/>
            <a:ext cx="9144000" cy="4249494"/>
          </a:xfrm>
          <a:prstGeom prst="rect">
            <a:avLst/>
          </a:prstGeom>
        </p:spPr>
      </p:pic>
    </p:spTree>
    <p:extLst>
      <p:ext uri="{BB962C8B-B14F-4D97-AF65-F5344CB8AC3E}">
        <p14:creationId xmlns:p14="http://schemas.microsoft.com/office/powerpoint/2010/main" val="3998970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(revised)</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4 </a:t>
            </a:r>
            <a:br>
              <a:rPr lang="en-US" dirty="0">
                <a:latin typeface="Georgia" panose="02040502050405020303" pitchFamily="18" charset="0"/>
              </a:rPr>
            </a:br>
            <a:r>
              <a:rPr lang="en-US" sz="1800" dirty="0">
                <a:latin typeface="Georgia" panose="02040502050405020303" pitchFamily="18" charset="0"/>
              </a:rPr>
              <a:t>(Schedule A Worksheet)</a:t>
            </a:r>
            <a:endParaRPr lang="en-US" dirty="0">
              <a:latin typeface="Georgia" panose="02040502050405020303" pitchFamily="18" charset="0"/>
            </a:endParaRP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4" name="Picture 3">
            <a:extLst>
              <a:ext uri="{FF2B5EF4-FFF2-40B4-BE49-F238E27FC236}">
                <a16:creationId xmlns:a16="http://schemas.microsoft.com/office/drawing/2014/main" id="{C4D7CF1A-7CEE-436A-B1FD-5EAE8E727D8B}"/>
              </a:ext>
            </a:extLst>
          </p:cNvPr>
          <p:cNvPicPr>
            <a:picLocks noChangeAspect="1"/>
          </p:cNvPicPr>
          <p:nvPr/>
        </p:nvPicPr>
        <p:blipFill>
          <a:blip r:embed="rId2"/>
          <a:stretch>
            <a:fillRect/>
          </a:stretch>
        </p:blipFill>
        <p:spPr>
          <a:xfrm>
            <a:off x="3298353" y="298569"/>
            <a:ext cx="5215808" cy="6238874"/>
          </a:xfrm>
          <a:prstGeom prst="rect">
            <a:avLst/>
          </a:prstGeom>
        </p:spPr>
      </p:pic>
    </p:spTree>
    <p:extLst>
      <p:ext uri="{BB962C8B-B14F-4D97-AF65-F5344CB8AC3E}">
        <p14:creationId xmlns:p14="http://schemas.microsoft.com/office/powerpoint/2010/main" val="519718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pic>
        <p:nvPicPr>
          <p:cNvPr id="5" name="Picture 4">
            <a:extLst>
              <a:ext uri="{FF2B5EF4-FFF2-40B4-BE49-F238E27FC236}">
                <a16:creationId xmlns:a16="http://schemas.microsoft.com/office/drawing/2014/main" id="{6E7C208C-F0AB-4E1A-8DBD-E5AE2C68ACCD}"/>
              </a:ext>
            </a:extLst>
          </p:cNvPr>
          <p:cNvPicPr>
            <a:picLocks noChangeAspect="1"/>
          </p:cNvPicPr>
          <p:nvPr/>
        </p:nvPicPr>
        <p:blipFill>
          <a:blip r:embed="rId2"/>
          <a:stretch>
            <a:fillRect/>
          </a:stretch>
        </p:blipFill>
        <p:spPr>
          <a:xfrm>
            <a:off x="661006" y="926756"/>
            <a:ext cx="7821988" cy="5678627"/>
          </a:xfrm>
          <a:prstGeom prst="rect">
            <a:avLst/>
          </a:prstGeom>
        </p:spPr>
      </p:pic>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29"/>
            <a:ext cx="9057503" cy="724427"/>
          </a:xfrm>
          <a:prstGeom prst="rect">
            <a:avLst/>
          </a:prstGeom>
        </p:spPr>
        <p:txBody>
          <a:bodyPr vert="horz" lIns="91440" tIns="45720" rIns="91440" bIns="45720" rtlCol="0" anchor="t">
            <a:normAutofit lnSpcReduction="1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(revised) -  Page 4 </a:t>
            </a:r>
          </a:p>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(Schedule A Worksheet, Table 1 &amp; 2)</a:t>
            </a:r>
          </a:p>
        </p:txBody>
      </p:sp>
      <p:sp>
        <p:nvSpPr>
          <p:cNvPr id="23" name="TextBox 22">
            <a:extLst>
              <a:ext uri="{FF2B5EF4-FFF2-40B4-BE49-F238E27FC236}">
                <a16:creationId xmlns:a16="http://schemas.microsoft.com/office/drawing/2014/main" id="{0702AB86-A08E-4D06-823A-3FD490FC526E}"/>
              </a:ext>
            </a:extLst>
          </p:cNvPr>
          <p:cNvSpPr txBox="1"/>
          <p:nvPr/>
        </p:nvSpPr>
        <p:spPr>
          <a:xfrm>
            <a:off x="1396606" y="2974154"/>
            <a:ext cx="654878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Add additional sheets as needed for all employees </a:t>
            </a:r>
          </a:p>
        </p:txBody>
      </p:sp>
      <p:sp>
        <p:nvSpPr>
          <p:cNvPr id="4" name="Text Placeholder 3">
            <a:extLst>
              <a:ext uri="{FF2B5EF4-FFF2-40B4-BE49-F238E27FC236}">
                <a16:creationId xmlns:a16="http://schemas.microsoft.com/office/drawing/2014/main" id="{AE27FE7D-7D6B-4992-9E30-C7F8222D1216}"/>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93964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45A57-0466-49AD-892D-78684F29C622}"/>
              </a:ext>
            </a:extLst>
          </p:cNvPr>
          <p:cNvSpPr>
            <a:spLocks noGrp="1"/>
          </p:cNvSpPr>
          <p:nvPr>
            <p:ph idx="1"/>
          </p:nvPr>
        </p:nvSpPr>
        <p:spPr>
          <a:xfrm>
            <a:off x="304800" y="1783810"/>
            <a:ext cx="8839200" cy="4572539"/>
          </a:xfrm>
        </p:spPr>
        <p:txBody>
          <a:bodyPr/>
          <a:lstStyle/>
          <a:p>
            <a:pPr marL="0" indent="0">
              <a:buNone/>
            </a:pPr>
            <a:r>
              <a:rPr lang="en-US" b="1" dirty="0"/>
              <a:t>Steps to Applying for Loan Forgiveness:</a:t>
            </a:r>
          </a:p>
          <a:p>
            <a:pPr marL="514350" indent="-514350">
              <a:spcBef>
                <a:spcPts val="0"/>
              </a:spcBef>
              <a:buAutoNum type="arabicParenR"/>
            </a:pPr>
            <a:r>
              <a:rPr lang="en-US" dirty="0"/>
              <a:t>Contact your PPP Lender and complete the correct form</a:t>
            </a:r>
          </a:p>
          <a:p>
            <a:pPr marL="514350" indent="-514350">
              <a:spcBef>
                <a:spcPts val="0"/>
              </a:spcBef>
              <a:buAutoNum type="arabicParenR"/>
            </a:pPr>
            <a:r>
              <a:rPr lang="en-US" dirty="0"/>
              <a:t>Compile documentation – details in a later slide</a:t>
            </a:r>
          </a:p>
          <a:p>
            <a:pPr marL="514350" indent="-514350">
              <a:spcBef>
                <a:spcPts val="0"/>
              </a:spcBef>
              <a:buAutoNum type="arabicParenR"/>
            </a:pPr>
            <a:r>
              <a:rPr lang="en-US" dirty="0"/>
              <a:t>Submit the forgiveness form and documentation to your lender. Some lenders are waiting until January to accept loan forgiveness applications. </a:t>
            </a:r>
          </a:p>
          <a:p>
            <a:pPr marL="514350" indent="-514350">
              <a:spcBef>
                <a:spcPts val="0"/>
              </a:spcBef>
              <a:buAutoNum type="arabicParenR"/>
            </a:pPr>
            <a:r>
              <a:rPr lang="en-US" dirty="0"/>
              <a:t>Continue to communicate with your lender through the process.</a:t>
            </a:r>
          </a:p>
          <a:p>
            <a:pPr marL="0" indent="0">
              <a:buNone/>
            </a:pPr>
            <a:r>
              <a:rPr lang="en-US" sz="2400" dirty="0"/>
              <a:t>Loan Forgiveness applications can be submitted when the borrower has 1) used all of the funds, 2) documented use of the loan proceeds is compiled, 3) lender is ready to accept the applications.</a:t>
            </a:r>
          </a:p>
          <a:p>
            <a:pPr marL="0" indent="0">
              <a:buNone/>
            </a:pPr>
            <a:endParaRPr lang="en-US" dirty="0"/>
          </a:p>
        </p:txBody>
      </p:sp>
      <p:sp>
        <p:nvSpPr>
          <p:cNvPr id="3" name="Slide Number Placeholder 2">
            <a:extLst>
              <a:ext uri="{FF2B5EF4-FFF2-40B4-BE49-F238E27FC236}">
                <a16:creationId xmlns:a16="http://schemas.microsoft.com/office/drawing/2014/main" id="{50C83D00-1FFB-4319-BB5D-3884D43B1EE9}"/>
              </a:ext>
            </a:extLst>
          </p:cNvPr>
          <p:cNvSpPr>
            <a:spLocks noGrp="1"/>
          </p:cNvSpPr>
          <p:nvPr>
            <p:ph type="sldNum" sz="quarter" idx="12"/>
          </p:nvPr>
        </p:nvSpPr>
        <p:spPr/>
        <p:txBody>
          <a:bodyPr/>
          <a:lstStyle/>
          <a:p>
            <a:fld id="{9E2313B3-BB27-4162-B256-00E39B398761}" type="slidenum">
              <a:rPr lang="en-US" smtClean="0"/>
              <a:pPr/>
              <a:t>6</a:t>
            </a:fld>
            <a:endParaRPr lang="en-US" dirty="0"/>
          </a:p>
        </p:txBody>
      </p:sp>
    </p:spTree>
    <p:extLst>
      <p:ext uri="{BB962C8B-B14F-4D97-AF65-F5344CB8AC3E}">
        <p14:creationId xmlns:p14="http://schemas.microsoft.com/office/powerpoint/2010/main" val="2034540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1062496"/>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(revised)</a:t>
            </a: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 Page 5</a:t>
            </a:r>
          </a:p>
        </p:txBody>
      </p:sp>
      <p:pic>
        <p:nvPicPr>
          <p:cNvPr id="3" name="Picture 2">
            <a:extLst>
              <a:ext uri="{FF2B5EF4-FFF2-40B4-BE49-F238E27FC236}">
                <a16:creationId xmlns:a16="http://schemas.microsoft.com/office/drawing/2014/main" id="{BD7684F7-8E41-420B-8217-BAF3D8D62884}"/>
              </a:ext>
            </a:extLst>
          </p:cNvPr>
          <p:cNvPicPr>
            <a:picLocks noChangeAspect="1"/>
          </p:cNvPicPr>
          <p:nvPr/>
        </p:nvPicPr>
        <p:blipFill>
          <a:blip r:embed="rId2"/>
          <a:stretch>
            <a:fillRect/>
          </a:stretch>
        </p:blipFill>
        <p:spPr>
          <a:xfrm>
            <a:off x="2685229" y="803097"/>
            <a:ext cx="6031816" cy="4641285"/>
          </a:xfrm>
          <a:prstGeom prst="rect">
            <a:avLst/>
          </a:prstGeom>
        </p:spPr>
      </p:pic>
    </p:spTree>
    <p:extLst>
      <p:ext uri="{BB962C8B-B14F-4D97-AF65-F5344CB8AC3E}">
        <p14:creationId xmlns:p14="http://schemas.microsoft.com/office/powerpoint/2010/main" val="3505318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308733"/>
            <a:ext cx="8483562" cy="926943"/>
          </a:xfrm>
          <a:prstGeom prst="rect">
            <a:avLst/>
          </a:prstGeom>
        </p:spPr>
        <p:txBody>
          <a:bodyPr vert="horz" lIns="91440" tIns="45720" rIns="91440" bIns="45720" rtlCol="0" anchor="t">
            <a:normAutofit fontScale="92500" lnSpcReduction="2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Instructions</a:t>
            </a: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 Page 4</a:t>
            </a:r>
          </a:p>
        </p:txBody>
      </p:sp>
      <p:pic>
        <p:nvPicPr>
          <p:cNvPr id="6" name="Picture 5">
            <a:extLst>
              <a:ext uri="{FF2B5EF4-FFF2-40B4-BE49-F238E27FC236}">
                <a16:creationId xmlns:a16="http://schemas.microsoft.com/office/drawing/2014/main" id="{9182EA7F-CD05-4640-995A-E9ABB1C25CD3}"/>
              </a:ext>
            </a:extLst>
          </p:cNvPr>
          <p:cNvPicPr>
            <a:picLocks noChangeAspect="1"/>
          </p:cNvPicPr>
          <p:nvPr/>
        </p:nvPicPr>
        <p:blipFill>
          <a:blip r:embed="rId2"/>
          <a:stretch>
            <a:fillRect/>
          </a:stretch>
        </p:blipFill>
        <p:spPr>
          <a:xfrm>
            <a:off x="503391" y="1235676"/>
            <a:ext cx="8137218" cy="5206380"/>
          </a:xfrm>
          <a:prstGeom prst="rect">
            <a:avLst/>
          </a:prstGeom>
        </p:spPr>
      </p:pic>
    </p:spTree>
    <p:extLst>
      <p:ext uri="{BB962C8B-B14F-4D97-AF65-F5344CB8AC3E}">
        <p14:creationId xmlns:p14="http://schemas.microsoft.com/office/powerpoint/2010/main" val="4016970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308733"/>
            <a:ext cx="8483562" cy="926943"/>
          </a:xfrm>
          <a:prstGeom prst="rect">
            <a:avLst/>
          </a:prstGeom>
        </p:spPr>
        <p:txBody>
          <a:bodyPr vert="horz" lIns="91440" tIns="45720" rIns="91440" bIns="45720" rtlCol="0" anchor="t">
            <a:normAutofit fontScale="92500" lnSpcReduction="2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Instructions</a:t>
            </a: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 Page 4</a:t>
            </a:r>
          </a:p>
        </p:txBody>
      </p:sp>
      <p:pic>
        <p:nvPicPr>
          <p:cNvPr id="3" name="Picture 2">
            <a:extLst>
              <a:ext uri="{FF2B5EF4-FFF2-40B4-BE49-F238E27FC236}">
                <a16:creationId xmlns:a16="http://schemas.microsoft.com/office/drawing/2014/main" id="{24EF7B16-026C-494A-85A4-3A79D05B3947}"/>
              </a:ext>
            </a:extLst>
          </p:cNvPr>
          <p:cNvPicPr>
            <a:picLocks noChangeAspect="1"/>
          </p:cNvPicPr>
          <p:nvPr/>
        </p:nvPicPr>
        <p:blipFill>
          <a:blip r:embed="rId2"/>
          <a:stretch>
            <a:fillRect/>
          </a:stretch>
        </p:blipFill>
        <p:spPr>
          <a:xfrm>
            <a:off x="598948" y="1235676"/>
            <a:ext cx="7568868" cy="5225963"/>
          </a:xfrm>
          <a:prstGeom prst="rect">
            <a:avLst/>
          </a:prstGeom>
        </p:spPr>
      </p:pic>
    </p:spTree>
    <p:extLst>
      <p:ext uri="{BB962C8B-B14F-4D97-AF65-F5344CB8AC3E}">
        <p14:creationId xmlns:p14="http://schemas.microsoft.com/office/powerpoint/2010/main" val="1511437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241783"/>
            <a:ext cx="8483562" cy="820898"/>
          </a:xfrm>
          <a:prstGeom prst="rect">
            <a:avLst/>
          </a:prstGeom>
        </p:spPr>
        <p:txBody>
          <a:bodyPr vert="horz" lIns="91440" tIns="45720" rIns="91440" bIns="45720" rtlCol="0" anchor="t">
            <a:normAutofit fontScale="77500" lnSpcReduction="2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PPP Loan Forgiveness Application Form Instructions  </a:t>
            </a: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b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br>
            <a:r>
              <a:rPr kumimoji="0" lang="en-US" sz="2700" b="1" i="0" u="none" strike="noStrike" kern="1200" cap="none" spc="-75" normalizeH="0" baseline="0" noProof="0" dirty="0">
                <a:ln>
                  <a:noFill/>
                </a:ln>
                <a:solidFill>
                  <a:srgbClr val="003F80"/>
                </a:solidFill>
                <a:effectLst/>
                <a:uLnTx/>
                <a:uFillTx/>
                <a:latin typeface="Georgia" panose="02040502050405020303" pitchFamily="18" charset="0"/>
                <a:ea typeface="Source Sans Pro" charset="0"/>
              </a:rPr>
              <a:t> Page 5</a:t>
            </a:r>
          </a:p>
        </p:txBody>
      </p:sp>
      <p:pic>
        <p:nvPicPr>
          <p:cNvPr id="4" name="Picture 3">
            <a:extLst>
              <a:ext uri="{FF2B5EF4-FFF2-40B4-BE49-F238E27FC236}">
                <a16:creationId xmlns:a16="http://schemas.microsoft.com/office/drawing/2014/main" id="{C72E5405-507A-4CB3-84C1-778F0EC7E8EC}"/>
              </a:ext>
            </a:extLst>
          </p:cNvPr>
          <p:cNvPicPr>
            <a:picLocks noChangeAspect="1"/>
          </p:cNvPicPr>
          <p:nvPr/>
        </p:nvPicPr>
        <p:blipFill>
          <a:blip r:embed="rId2"/>
          <a:stretch>
            <a:fillRect/>
          </a:stretch>
        </p:blipFill>
        <p:spPr>
          <a:xfrm>
            <a:off x="1355266" y="1168622"/>
            <a:ext cx="6433467" cy="5405255"/>
          </a:xfrm>
          <a:prstGeom prst="rect">
            <a:avLst/>
          </a:prstGeom>
        </p:spPr>
      </p:pic>
    </p:spTree>
    <p:extLst>
      <p:ext uri="{BB962C8B-B14F-4D97-AF65-F5344CB8AC3E}">
        <p14:creationId xmlns:p14="http://schemas.microsoft.com/office/powerpoint/2010/main" val="3531794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5742-FB1F-48CD-9CC6-7B7131479C51}"/>
              </a:ext>
            </a:extLst>
          </p:cNvPr>
          <p:cNvSpPr>
            <a:spLocks noGrp="1"/>
          </p:cNvSpPr>
          <p:nvPr>
            <p:ph type="title"/>
          </p:nvPr>
        </p:nvSpPr>
        <p:spPr>
          <a:xfrm>
            <a:off x="628650" y="748290"/>
            <a:ext cx="7886700" cy="762528"/>
          </a:xfrm>
        </p:spPr>
        <p:txBody>
          <a:bodyPr/>
          <a:lstStyle/>
          <a:p>
            <a:r>
              <a:rPr lang="en-US" dirty="0">
                <a:latin typeface="Georgia" panose="02040502050405020303" pitchFamily="18" charset="0"/>
              </a:rPr>
              <a:t>Questions </a:t>
            </a:r>
          </a:p>
        </p:txBody>
      </p:sp>
      <p:sp>
        <p:nvSpPr>
          <p:cNvPr id="5" name="Content Placeholder 4">
            <a:extLst>
              <a:ext uri="{FF2B5EF4-FFF2-40B4-BE49-F238E27FC236}">
                <a16:creationId xmlns:a16="http://schemas.microsoft.com/office/drawing/2014/main" id="{D6F2F0E5-A6B8-4B98-AEF3-8DDEAA8302E9}"/>
              </a:ext>
            </a:extLst>
          </p:cNvPr>
          <p:cNvSpPr>
            <a:spLocks noGrp="1"/>
          </p:cNvSpPr>
          <p:nvPr>
            <p:ph sz="half" idx="2"/>
          </p:nvPr>
        </p:nvSpPr>
        <p:spPr>
          <a:xfrm>
            <a:off x="400833" y="2329841"/>
            <a:ext cx="8114517" cy="3847122"/>
          </a:xfrm>
        </p:spPr>
        <p:txBody>
          <a:bodyPr>
            <a:normAutofit/>
          </a:bodyPr>
          <a:lstStyle/>
          <a:p>
            <a:pPr marL="0" indent="0" algn="ctr">
              <a:buNone/>
            </a:pPr>
            <a:r>
              <a:rPr lang="en-US" sz="2400" dirty="0">
                <a:latin typeface="Georgia" panose="02040502050405020303" pitchFamily="18" charset="0"/>
              </a:rPr>
              <a:t>U.S. Small Business Administration</a:t>
            </a:r>
          </a:p>
          <a:p>
            <a:pPr marL="0" indent="0" algn="ctr">
              <a:buNone/>
            </a:pPr>
            <a:r>
              <a:rPr lang="en-US" sz="2400" dirty="0">
                <a:latin typeface="Georgia" panose="02040502050405020303" pitchFamily="18" charset="0"/>
              </a:rPr>
              <a:t>Seattle District Office </a:t>
            </a:r>
          </a:p>
          <a:p>
            <a:pPr marL="0" indent="0" algn="ctr">
              <a:buNone/>
            </a:pPr>
            <a:r>
              <a:rPr lang="en-US" sz="2400" dirty="0">
                <a:latin typeface="Georgia" panose="02040502050405020303" pitchFamily="18" charset="0"/>
              </a:rPr>
              <a:t>206.553.7310</a:t>
            </a:r>
          </a:p>
        </p:txBody>
      </p:sp>
      <p:sp>
        <p:nvSpPr>
          <p:cNvPr id="3" name="Slide Number Placeholder 2">
            <a:extLst>
              <a:ext uri="{FF2B5EF4-FFF2-40B4-BE49-F238E27FC236}">
                <a16:creationId xmlns:a16="http://schemas.microsoft.com/office/drawing/2014/main" id="{5A9C94D8-0CEF-43D8-BC14-EFB75B8F0D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900630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33E7FD-37A6-4A47-9BF8-EFD973CF0CB5}"/>
              </a:ext>
            </a:extLst>
          </p:cNvPr>
          <p:cNvSpPr>
            <a:spLocks noGrp="1"/>
          </p:cNvSpPr>
          <p:nvPr>
            <p:ph type="title"/>
          </p:nvPr>
        </p:nvSpPr>
        <p:spPr>
          <a:xfrm>
            <a:off x="629841" y="373996"/>
            <a:ext cx="7886700" cy="586908"/>
          </a:xfrm>
        </p:spPr>
        <p:txBody>
          <a:bodyPr/>
          <a:lstStyle/>
          <a:p>
            <a:r>
              <a:rPr lang="en-US" dirty="0"/>
              <a:t>Q&amp;A </a:t>
            </a:r>
          </a:p>
        </p:txBody>
      </p:sp>
      <p:sp>
        <p:nvSpPr>
          <p:cNvPr id="7" name="Text Placeholder 6" descr="Mark Costello&#10;Deputy District Director &#10;U.S. Small Business Administration &#10;Seattle District Office &#10;">
            <a:extLst>
              <a:ext uri="{FF2B5EF4-FFF2-40B4-BE49-F238E27FC236}">
                <a16:creationId xmlns:a16="http://schemas.microsoft.com/office/drawing/2014/main" id="{C8563B84-0C57-4E0E-87F7-BA91E2290208}"/>
              </a:ext>
            </a:extLst>
          </p:cNvPr>
          <p:cNvSpPr>
            <a:spLocks noGrp="1"/>
          </p:cNvSpPr>
          <p:nvPr>
            <p:ph type="body" idx="1"/>
          </p:nvPr>
        </p:nvSpPr>
        <p:spPr>
          <a:xfrm>
            <a:off x="439740" y="4886802"/>
            <a:ext cx="2416367" cy="1512990"/>
          </a:xfrm>
        </p:spPr>
        <p:txBody>
          <a:bodyPr>
            <a:normAutofit fontScale="70000" lnSpcReduction="20000"/>
          </a:bodyPr>
          <a:lstStyle/>
          <a:p>
            <a:r>
              <a:rPr lang="en-US" dirty="0">
                <a:latin typeface="Georgia" panose="02040502050405020303" pitchFamily="18" charset="0"/>
              </a:rPr>
              <a:t>Mark Costello</a:t>
            </a:r>
          </a:p>
          <a:p>
            <a:endParaRPr lang="en-US" dirty="0">
              <a:latin typeface="Georgia" panose="02040502050405020303" pitchFamily="18" charset="0"/>
            </a:endParaRPr>
          </a:p>
          <a:p>
            <a:r>
              <a:rPr lang="en-US" b="0" dirty="0">
                <a:latin typeface="Georgia" panose="02040502050405020303" pitchFamily="18" charset="0"/>
              </a:rPr>
              <a:t>Deputy District Director </a:t>
            </a:r>
          </a:p>
          <a:p>
            <a:r>
              <a:rPr lang="en-US" b="0" dirty="0">
                <a:latin typeface="Georgia" panose="02040502050405020303" pitchFamily="18" charset="0"/>
              </a:rPr>
              <a:t>U.S. Small Business Administration </a:t>
            </a:r>
          </a:p>
          <a:p>
            <a:r>
              <a:rPr lang="en-US" b="0" dirty="0">
                <a:latin typeface="Georgia" panose="02040502050405020303" pitchFamily="18" charset="0"/>
              </a:rPr>
              <a:t>Seattle District Office </a:t>
            </a:r>
          </a:p>
        </p:txBody>
      </p:sp>
      <p:sp>
        <p:nvSpPr>
          <p:cNvPr id="5" name="Slide Number Placeholder 4">
            <a:extLst>
              <a:ext uri="{FF2B5EF4-FFF2-40B4-BE49-F238E27FC236}">
                <a16:creationId xmlns:a16="http://schemas.microsoft.com/office/drawing/2014/main" id="{527CAB47-E0AF-4857-8F5D-86B7D5A333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pic>
        <p:nvPicPr>
          <p:cNvPr id="16" name="Content Placeholder 15" descr="A person wearing a suit and tie&#10;&#10;Description automatically generated">
            <a:extLst>
              <a:ext uri="{FF2B5EF4-FFF2-40B4-BE49-F238E27FC236}">
                <a16:creationId xmlns:a16="http://schemas.microsoft.com/office/drawing/2014/main" id="{3CC847F0-D968-40E1-9011-D4C458FB8735}"/>
              </a:ext>
            </a:extLst>
          </p:cNvPr>
          <p:cNvPicPr>
            <a:picLocks noGrp="1" noChangeAspect="1"/>
          </p:cNvPicPr>
          <p:nvPr>
            <p:ph sz="half" idx="2"/>
          </p:nvPr>
        </p:nvPicPr>
        <p:blipFill rotWithShape="1">
          <a:blip r:embed="rId2"/>
          <a:srcRect l="8121" r="9589" b="14263"/>
          <a:stretch/>
        </p:blipFill>
        <p:spPr>
          <a:xfrm>
            <a:off x="629841" y="2045346"/>
            <a:ext cx="1926308" cy="2276133"/>
          </a:xfrm>
        </p:spPr>
      </p:pic>
      <p:pic>
        <p:nvPicPr>
          <p:cNvPr id="17" name="Content Placeholder 16">
            <a:extLst>
              <a:ext uri="{FF2B5EF4-FFF2-40B4-BE49-F238E27FC236}">
                <a16:creationId xmlns:a16="http://schemas.microsoft.com/office/drawing/2014/main" id="{FB0959FC-E6E7-4A6C-82EF-94AA20358EB8}"/>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b="14165"/>
          <a:stretch/>
        </p:blipFill>
        <p:spPr>
          <a:xfrm>
            <a:off x="6587850" y="2045346"/>
            <a:ext cx="1891958" cy="2276133"/>
          </a:xfrm>
          <a:prstGeom prst="rect">
            <a:avLst/>
          </a:prstGeom>
        </p:spPr>
      </p:pic>
      <p:sp>
        <p:nvSpPr>
          <p:cNvPr id="18" name="Text Placeholder 6" descr="Mark Costello&#10;Deputy District Director &#10;U.S. Small Business Administration &#10;Seattle District Office &#10;">
            <a:extLst>
              <a:ext uri="{FF2B5EF4-FFF2-40B4-BE49-F238E27FC236}">
                <a16:creationId xmlns:a16="http://schemas.microsoft.com/office/drawing/2014/main" id="{22EAA362-62D6-47CF-9D8E-081680CE5B16}"/>
              </a:ext>
            </a:extLst>
          </p:cNvPr>
          <p:cNvSpPr txBox="1">
            <a:spLocks/>
          </p:cNvSpPr>
          <p:nvPr/>
        </p:nvSpPr>
        <p:spPr>
          <a:xfrm>
            <a:off x="3363817" y="4890582"/>
            <a:ext cx="2416367" cy="1512990"/>
          </a:xfrm>
          <a:prstGeom prst="rect">
            <a:avLst/>
          </a:prstGeom>
        </p:spPr>
        <p:txBody>
          <a:bodyPr vert="horz" lIns="91440" tIns="45720" rIns="91440" bIns="45720" rtlCol="0" anchor="b">
            <a:normAutofit lnSpcReduction="10000"/>
          </a:bodyPr>
          <a:lstStyle>
            <a:lvl1pPr marL="0" indent="0" algn="l" defTabSz="685749" rtl="0" eaLnBrk="1" latinLnBrk="0" hangingPunct="1">
              <a:lnSpc>
                <a:spcPct val="90000"/>
              </a:lnSpc>
              <a:spcBef>
                <a:spcPts val="750"/>
              </a:spcBef>
              <a:buFont typeface="Arial"/>
              <a:buNone/>
              <a:defRPr sz="2100" b="1" kern="1200">
                <a:solidFill>
                  <a:srgbClr val="898989"/>
                </a:solidFill>
                <a:latin typeface="Source Sans Pro" charset="0"/>
                <a:ea typeface="Source Sans Pro" charset="0"/>
                <a:cs typeface="Source Sans Pro" charset="0"/>
              </a:defRPr>
            </a:lvl1pPr>
            <a:lvl2pPr marL="342875" indent="0" algn="l" defTabSz="685749" rtl="0" eaLnBrk="1" latinLnBrk="0" hangingPunct="1">
              <a:lnSpc>
                <a:spcPct val="90000"/>
              </a:lnSpc>
              <a:spcBef>
                <a:spcPts val="375"/>
              </a:spcBef>
              <a:buFont typeface="Arial"/>
              <a:buNone/>
              <a:defRPr sz="1500" b="1" kern="1200">
                <a:solidFill>
                  <a:schemeClr val="tx1"/>
                </a:solidFill>
                <a:latin typeface="Source Sans Pro" charset="0"/>
                <a:ea typeface="Source Sans Pro" charset="0"/>
                <a:cs typeface="Source Sans Pro" charset="0"/>
              </a:defRPr>
            </a:lvl2pPr>
            <a:lvl3pPr marL="685749" indent="0" algn="l" defTabSz="685749" rtl="0" eaLnBrk="1" latinLnBrk="0" hangingPunct="1">
              <a:lnSpc>
                <a:spcPct val="90000"/>
              </a:lnSpc>
              <a:spcBef>
                <a:spcPts val="375"/>
              </a:spcBef>
              <a:buFont typeface="Arial"/>
              <a:buNone/>
              <a:defRPr sz="1350" b="1" kern="1200">
                <a:solidFill>
                  <a:schemeClr val="tx1"/>
                </a:solidFill>
                <a:latin typeface="Source Sans Pro" charset="0"/>
                <a:ea typeface="Source Sans Pro" charset="0"/>
                <a:cs typeface="Source Sans Pro" charset="0"/>
              </a:defRPr>
            </a:lvl3pPr>
            <a:lvl4pPr marL="1028624"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4pPr>
            <a:lvl5pPr marL="1371498"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5pPr>
            <a:lvl6pPr marL="1714373"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6pPr>
            <a:lvl7pPr marL="2057246"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7pPr>
            <a:lvl8pPr marL="2400120"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8pPr>
            <a:lvl9pPr marL="2742995"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9pPr>
          </a:lstStyle>
          <a:p>
            <a:pPr marL="0" marR="0" lvl="0" indent="0" algn="l" defTabSz="685749" rtl="0" eaLnBrk="1" fontAlgn="auto" latinLnBrk="0" hangingPunct="1">
              <a:lnSpc>
                <a:spcPct val="90000"/>
              </a:lnSpc>
              <a:spcBef>
                <a:spcPts val="750"/>
              </a:spcBef>
              <a:spcAft>
                <a:spcPts val="0"/>
              </a:spcAft>
              <a:buClrTx/>
              <a:buSzTx/>
              <a:buFont typeface="Arial"/>
              <a:buNone/>
              <a:tabLst/>
              <a:defRPr/>
            </a:pPr>
            <a:r>
              <a:rPr kumimoji="0" lang="en-US" sz="1500" b="1"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rPr>
              <a:t>Steve Burke</a:t>
            </a:r>
          </a:p>
          <a:p>
            <a:pPr marL="0" marR="0" lvl="0" indent="0" algn="l" defTabSz="685749" rtl="0" eaLnBrk="1" fontAlgn="auto" latinLnBrk="0" hangingPunct="1">
              <a:lnSpc>
                <a:spcPct val="90000"/>
              </a:lnSpc>
              <a:spcBef>
                <a:spcPts val="750"/>
              </a:spcBef>
              <a:spcAft>
                <a:spcPts val="0"/>
              </a:spcAft>
              <a:buClrTx/>
              <a:buSzTx/>
              <a:buFont typeface="Arial"/>
              <a:buNone/>
              <a:tabLst/>
              <a:defRPr/>
            </a:pPr>
            <a:endParaRPr kumimoji="0" lang="en-US" sz="1500" b="1"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endParaRPr>
          </a:p>
          <a:p>
            <a:pPr marL="0" marR="0" lvl="0" indent="0" algn="l" defTabSz="685749" rtl="0" eaLnBrk="1" fontAlgn="auto" latinLnBrk="0" hangingPunct="1">
              <a:lnSpc>
                <a:spcPct val="90000"/>
              </a:lnSpc>
              <a:spcBef>
                <a:spcPts val="750"/>
              </a:spcBef>
              <a:spcAft>
                <a:spcPts val="0"/>
              </a:spcAft>
              <a:buClrTx/>
              <a:buSzTx/>
              <a:buFont typeface="Arial"/>
              <a:buNone/>
              <a:tabLst/>
              <a:defRPr/>
            </a:pPr>
            <a:r>
              <a:rPr kumimoji="0" lang="en-US" sz="1500" b="0"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rPr>
              <a:t>Western Washington Regional Manager  </a:t>
            </a:r>
          </a:p>
          <a:p>
            <a:pPr marL="0" marR="0" lvl="0" indent="0" algn="l" defTabSz="685749" rtl="0" eaLnBrk="1" fontAlgn="auto" latinLnBrk="0" hangingPunct="1">
              <a:lnSpc>
                <a:spcPct val="90000"/>
              </a:lnSpc>
              <a:spcBef>
                <a:spcPts val="750"/>
              </a:spcBef>
              <a:spcAft>
                <a:spcPts val="0"/>
              </a:spcAft>
              <a:buClrTx/>
              <a:buSzTx/>
              <a:buFont typeface="Arial"/>
              <a:buNone/>
              <a:tabLst/>
              <a:defRPr/>
            </a:pPr>
            <a:r>
              <a:rPr kumimoji="0" lang="en-US" sz="1500" b="0"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rPr>
              <a:t>Small Business Development Center </a:t>
            </a:r>
          </a:p>
        </p:txBody>
      </p:sp>
      <p:sp>
        <p:nvSpPr>
          <p:cNvPr id="20" name="Text Placeholder 6" descr="Mark Costello&#10;Deputy District Director &#10;U.S. Small Business Administration &#10;Seattle District Office &#10;">
            <a:extLst>
              <a:ext uri="{FF2B5EF4-FFF2-40B4-BE49-F238E27FC236}">
                <a16:creationId xmlns:a16="http://schemas.microsoft.com/office/drawing/2014/main" id="{8A80CDC5-36E7-4FEC-BD29-E1416197E5DC}"/>
              </a:ext>
            </a:extLst>
          </p:cNvPr>
          <p:cNvSpPr txBox="1">
            <a:spLocks/>
          </p:cNvSpPr>
          <p:nvPr/>
        </p:nvSpPr>
        <p:spPr>
          <a:xfrm>
            <a:off x="6325646" y="4890582"/>
            <a:ext cx="2416367" cy="1671856"/>
          </a:xfrm>
          <a:prstGeom prst="rect">
            <a:avLst/>
          </a:prstGeom>
        </p:spPr>
        <p:txBody>
          <a:bodyPr vert="horz" lIns="91440" tIns="45720" rIns="91440" bIns="45720" rtlCol="0" anchor="b">
            <a:normAutofit fontScale="77500" lnSpcReduction="20000"/>
          </a:bodyPr>
          <a:lstStyle>
            <a:lvl1pPr marL="0" indent="0" algn="l" defTabSz="685749" rtl="0" eaLnBrk="1" latinLnBrk="0" hangingPunct="1">
              <a:lnSpc>
                <a:spcPct val="90000"/>
              </a:lnSpc>
              <a:spcBef>
                <a:spcPts val="750"/>
              </a:spcBef>
              <a:buFont typeface="Arial"/>
              <a:buNone/>
              <a:defRPr sz="2100" b="1" kern="1200">
                <a:solidFill>
                  <a:srgbClr val="898989"/>
                </a:solidFill>
                <a:latin typeface="Source Sans Pro" charset="0"/>
                <a:ea typeface="Source Sans Pro" charset="0"/>
                <a:cs typeface="Source Sans Pro" charset="0"/>
              </a:defRPr>
            </a:lvl1pPr>
            <a:lvl2pPr marL="342875" indent="0" algn="l" defTabSz="685749" rtl="0" eaLnBrk="1" latinLnBrk="0" hangingPunct="1">
              <a:lnSpc>
                <a:spcPct val="90000"/>
              </a:lnSpc>
              <a:spcBef>
                <a:spcPts val="375"/>
              </a:spcBef>
              <a:buFont typeface="Arial"/>
              <a:buNone/>
              <a:defRPr sz="1500" b="1" kern="1200">
                <a:solidFill>
                  <a:schemeClr val="tx1"/>
                </a:solidFill>
                <a:latin typeface="Source Sans Pro" charset="0"/>
                <a:ea typeface="Source Sans Pro" charset="0"/>
                <a:cs typeface="Source Sans Pro" charset="0"/>
              </a:defRPr>
            </a:lvl2pPr>
            <a:lvl3pPr marL="685749" indent="0" algn="l" defTabSz="685749" rtl="0" eaLnBrk="1" latinLnBrk="0" hangingPunct="1">
              <a:lnSpc>
                <a:spcPct val="90000"/>
              </a:lnSpc>
              <a:spcBef>
                <a:spcPts val="375"/>
              </a:spcBef>
              <a:buFont typeface="Arial"/>
              <a:buNone/>
              <a:defRPr sz="1350" b="1" kern="1200">
                <a:solidFill>
                  <a:schemeClr val="tx1"/>
                </a:solidFill>
                <a:latin typeface="Source Sans Pro" charset="0"/>
                <a:ea typeface="Source Sans Pro" charset="0"/>
                <a:cs typeface="Source Sans Pro" charset="0"/>
              </a:defRPr>
            </a:lvl3pPr>
            <a:lvl4pPr marL="1028624"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4pPr>
            <a:lvl5pPr marL="1371498"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5pPr>
            <a:lvl6pPr marL="1714373"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6pPr>
            <a:lvl7pPr marL="2057246"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7pPr>
            <a:lvl8pPr marL="2400120"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8pPr>
            <a:lvl9pPr marL="2742995"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9pPr>
          </a:lstStyle>
          <a:p>
            <a:pPr marL="0" marR="0" lvl="0" indent="0" algn="l" defTabSz="685749" rtl="0" eaLnBrk="1" fontAlgn="auto" latinLnBrk="0" hangingPunct="1">
              <a:lnSpc>
                <a:spcPct val="90000"/>
              </a:lnSpc>
              <a:spcBef>
                <a:spcPts val="750"/>
              </a:spcBef>
              <a:spcAft>
                <a:spcPts val="0"/>
              </a:spcAft>
              <a:buClrTx/>
              <a:buSzTx/>
              <a:buFont typeface="Arial"/>
              <a:buNone/>
              <a:tabLst/>
              <a:defRPr/>
            </a:pPr>
            <a:r>
              <a:rPr kumimoji="0" lang="en-US" sz="1900" b="1"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rPr>
              <a:t>Janie Sacco</a:t>
            </a:r>
          </a:p>
          <a:p>
            <a:pPr marL="0" marR="0" lvl="0" indent="0" algn="l" defTabSz="685749" rtl="0" eaLnBrk="1" fontAlgn="auto" latinLnBrk="0" hangingPunct="1">
              <a:lnSpc>
                <a:spcPct val="90000"/>
              </a:lnSpc>
              <a:spcBef>
                <a:spcPts val="750"/>
              </a:spcBef>
              <a:spcAft>
                <a:spcPts val="0"/>
              </a:spcAft>
              <a:buClrTx/>
              <a:buSzTx/>
              <a:buFont typeface="Arial"/>
              <a:buNone/>
              <a:tabLst/>
              <a:defRPr/>
            </a:pPr>
            <a:endParaRPr kumimoji="0" lang="en-US" sz="1600" b="1"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endParaRPr>
          </a:p>
          <a:p>
            <a:pPr marL="0" marR="0" lvl="0" indent="0" algn="l" defTabSz="685749" rtl="0" eaLnBrk="1" fontAlgn="auto" latinLnBrk="0" hangingPunct="1">
              <a:lnSpc>
                <a:spcPct val="90000"/>
              </a:lnSpc>
              <a:spcBef>
                <a:spcPts val="750"/>
              </a:spcBef>
              <a:spcAft>
                <a:spcPts val="0"/>
              </a:spcAft>
              <a:buClrTx/>
              <a:buSzTx/>
              <a:buFont typeface="Arial"/>
              <a:buNone/>
              <a:tabLst/>
              <a:defRPr/>
            </a:pPr>
            <a:r>
              <a:rPr kumimoji="0" lang="en-US" sz="1900" b="0"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rPr>
              <a:t>Marketing &amp; Outreach Specialist </a:t>
            </a:r>
          </a:p>
          <a:p>
            <a:pPr marL="0" marR="0" lvl="0" indent="0" algn="l" defTabSz="685749" rtl="0" eaLnBrk="1" fontAlgn="auto" latinLnBrk="0" hangingPunct="1">
              <a:lnSpc>
                <a:spcPct val="90000"/>
              </a:lnSpc>
              <a:spcBef>
                <a:spcPts val="750"/>
              </a:spcBef>
              <a:spcAft>
                <a:spcPts val="0"/>
              </a:spcAft>
              <a:buClrTx/>
              <a:buSzTx/>
              <a:buFont typeface="Arial"/>
              <a:buNone/>
              <a:tabLst/>
              <a:defRPr/>
            </a:pPr>
            <a:r>
              <a:rPr kumimoji="0" lang="en-US" sz="1900" b="0"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rPr>
              <a:t>U.S. Small Business Administration </a:t>
            </a:r>
          </a:p>
          <a:p>
            <a:pPr marL="0" marR="0" lvl="0" indent="0" algn="l" defTabSz="685749" rtl="0" eaLnBrk="1" fontAlgn="auto" latinLnBrk="0" hangingPunct="1">
              <a:lnSpc>
                <a:spcPct val="90000"/>
              </a:lnSpc>
              <a:spcBef>
                <a:spcPts val="750"/>
              </a:spcBef>
              <a:spcAft>
                <a:spcPts val="0"/>
              </a:spcAft>
              <a:buClrTx/>
              <a:buSzTx/>
              <a:buFont typeface="Arial"/>
              <a:buNone/>
              <a:tabLst/>
              <a:defRPr/>
            </a:pPr>
            <a:r>
              <a:rPr kumimoji="0" lang="en-US" sz="1900" b="0" i="0" u="none" strike="noStrike" kern="1200" cap="none" spc="0" normalizeH="0" baseline="0" noProof="0" dirty="0">
                <a:ln>
                  <a:noFill/>
                </a:ln>
                <a:solidFill>
                  <a:srgbClr val="898989"/>
                </a:solidFill>
                <a:effectLst/>
                <a:uLnTx/>
                <a:uFillTx/>
                <a:latin typeface="Georgia" panose="02040502050405020303" pitchFamily="18" charset="0"/>
                <a:ea typeface="Source Sans Pro" charset="0"/>
              </a:rPr>
              <a:t>Seattle District Office </a:t>
            </a:r>
          </a:p>
        </p:txBody>
      </p:sp>
      <p:pic>
        <p:nvPicPr>
          <p:cNvPr id="23" name="Picture 22">
            <a:extLst>
              <a:ext uri="{FF2B5EF4-FFF2-40B4-BE49-F238E27FC236}">
                <a16:creationId xmlns:a16="http://schemas.microsoft.com/office/drawing/2014/main" id="{69F65F2D-27D3-4C2A-B835-934F7A17C8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26020" y="2237432"/>
            <a:ext cx="1891959" cy="1891959"/>
          </a:xfrm>
          <a:prstGeom prst="rect">
            <a:avLst/>
          </a:prstGeom>
        </p:spPr>
      </p:pic>
    </p:spTree>
    <p:extLst>
      <p:ext uri="{BB962C8B-B14F-4D97-AF65-F5344CB8AC3E}">
        <p14:creationId xmlns:p14="http://schemas.microsoft.com/office/powerpoint/2010/main" val="4796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7C2248-66EC-452B-95F3-BF1D9EC8AB85}"/>
              </a:ext>
            </a:extLst>
          </p:cNvPr>
          <p:cNvSpPr>
            <a:spLocks noGrp="1"/>
          </p:cNvSpPr>
          <p:nvPr>
            <p:ph idx="1"/>
          </p:nvPr>
        </p:nvSpPr>
        <p:spPr>
          <a:xfrm>
            <a:off x="320634" y="1638796"/>
            <a:ext cx="8526483" cy="4868882"/>
          </a:xfrm>
        </p:spPr>
        <p:txBody>
          <a:bodyPr/>
          <a:lstStyle/>
          <a:p>
            <a:pPr marL="0" indent="0">
              <a:buNone/>
            </a:pPr>
            <a:r>
              <a:rPr lang="en-US" b="1" dirty="0"/>
              <a:t>Which Form To Use?</a:t>
            </a:r>
          </a:p>
          <a:p>
            <a:r>
              <a:rPr lang="en-US" dirty="0"/>
              <a:t>3508S – One Page plus documentation for PPP loans of $50,000 and less (and no affiliation).</a:t>
            </a:r>
          </a:p>
          <a:p>
            <a:r>
              <a:rPr lang="en-US" dirty="0"/>
              <a:t>3508EZ – Two Pages plus documentation for PPP loans of more than $50,000 and you meet one of three criteria. Works for owner operated small businesses with PPP loans over $50,000. </a:t>
            </a:r>
          </a:p>
          <a:p>
            <a:r>
              <a:rPr lang="en-US" dirty="0"/>
              <a:t>3508 Long Form – Four Pages plus two pages in the instructions. Can be used for any PPP loan but works best for larger businesses with more detailed PPP situations or meeting one of the Safe Harbors.</a:t>
            </a:r>
          </a:p>
        </p:txBody>
      </p:sp>
      <p:sp>
        <p:nvSpPr>
          <p:cNvPr id="3" name="Slide Number Placeholder 2">
            <a:extLst>
              <a:ext uri="{FF2B5EF4-FFF2-40B4-BE49-F238E27FC236}">
                <a16:creationId xmlns:a16="http://schemas.microsoft.com/office/drawing/2014/main" id="{A21BDDB1-C5E2-4961-A7DC-AB00DDC4EF76}"/>
              </a:ext>
            </a:extLst>
          </p:cNvPr>
          <p:cNvSpPr>
            <a:spLocks noGrp="1"/>
          </p:cNvSpPr>
          <p:nvPr>
            <p:ph type="sldNum" sz="quarter" idx="12"/>
          </p:nvPr>
        </p:nvSpPr>
        <p:spPr/>
        <p:txBody>
          <a:bodyPr/>
          <a:lstStyle/>
          <a:p>
            <a:fld id="{9E2313B3-BB27-4162-B256-00E39B398761}" type="slidenum">
              <a:rPr lang="en-US" smtClean="0"/>
              <a:pPr/>
              <a:t>7</a:t>
            </a:fld>
            <a:endParaRPr lang="en-US" dirty="0"/>
          </a:p>
        </p:txBody>
      </p:sp>
    </p:spTree>
    <p:extLst>
      <p:ext uri="{BB962C8B-B14F-4D97-AF65-F5344CB8AC3E}">
        <p14:creationId xmlns:p14="http://schemas.microsoft.com/office/powerpoint/2010/main" val="379077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88D2F-AD90-4755-ACB7-68774AC81C09}"/>
              </a:ext>
            </a:extLst>
          </p:cNvPr>
          <p:cNvSpPr>
            <a:spLocks noGrp="1"/>
          </p:cNvSpPr>
          <p:nvPr>
            <p:ph idx="1"/>
          </p:nvPr>
        </p:nvSpPr>
        <p:spPr>
          <a:xfrm>
            <a:off x="356260" y="1783810"/>
            <a:ext cx="8514608" cy="4572539"/>
          </a:xfrm>
        </p:spPr>
        <p:txBody>
          <a:bodyPr/>
          <a:lstStyle/>
          <a:p>
            <a:pPr marL="0" indent="0">
              <a:buNone/>
            </a:pPr>
            <a:r>
              <a:rPr lang="en-US" b="1" dirty="0"/>
              <a:t>The PPP Flexibility Act effective 6/5:</a:t>
            </a:r>
          </a:p>
          <a:p>
            <a:pPr marL="0" indent="0">
              <a:spcBef>
                <a:spcPts val="0"/>
              </a:spcBef>
              <a:buNone/>
            </a:pPr>
            <a:endParaRPr lang="en-US" sz="2000" b="1" dirty="0"/>
          </a:p>
          <a:p>
            <a:pPr>
              <a:spcBef>
                <a:spcPts val="0"/>
              </a:spcBef>
            </a:pPr>
            <a:r>
              <a:rPr lang="en-US" sz="2800" dirty="0"/>
              <a:t>The Covered Period can be 8 Weeks or 24 weeks for borrowers who were funded prior to June 5</a:t>
            </a:r>
            <a:r>
              <a:rPr lang="en-US" sz="2800" baseline="30000" dirty="0"/>
              <a:t>th</a:t>
            </a:r>
            <a:r>
              <a:rPr lang="en-US" sz="2800" dirty="0"/>
              <a:t>. The Covered Period is 24 weeks for borrowers who were funded after June 5</a:t>
            </a:r>
            <a:r>
              <a:rPr lang="en-US" sz="2800" baseline="30000" dirty="0"/>
              <a:t>th</a:t>
            </a:r>
            <a:r>
              <a:rPr lang="en-US" sz="2800" dirty="0"/>
              <a:t>. </a:t>
            </a:r>
          </a:p>
          <a:p>
            <a:pPr>
              <a:spcBef>
                <a:spcPts val="0"/>
              </a:spcBef>
            </a:pPr>
            <a:r>
              <a:rPr lang="en-US" sz="2800" dirty="0"/>
              <a:t>If the borrower does not have full loan forgiveness, the remaining amount will be a loan at 1% for 2 years for loans funded prior to June 5</a:t>
            </a:r>
            <a:r>
              <a:rPr lang="en-US" sz="2800" baseline="30000" dirty="0"/>
              <a:t>th </a:t>
            </a:r>
            <a:r>
              <a:rPr lang="en-US" sz="2800" dirty="0"/>
              <a:t>. Loan term is 5 years for loans funded after June 5th. </a:t>
            </a:r>
          </a:p>
          <a:p>
            <a:endParaRPr lang="en-US" dirty="0"/>
          </a:p>
        </p:txBody>
      </p:sp>
      <p:sp>
        <p:nvSpPr>
          <p:cNvPr id="3" name="Slide Number Placeholder 2">
            <a:extLst>
              <a:ext uri="{FF2B5EF4-FFF2-40B4-BE49-F238E27FC236}">
                <a16:creationId xmlns:a16="http://schemas.microsoft.com/office/drawing/2014/main" id="{83D8A95C-A3A0-4266-851A-B6F86B93E334}"/>
              </a:ext>
            </a:extLst>
          </p:cNvPr>
          <p:cNvSpPr>
            <a:spLocks noGrp="1"/>
          </p:cNvSpPr>
          <p:nvPr>
            <p:ph type="sldNum" sz="quarter" idx="12"/>
          </p:nvPr>
        </p:nvSpPr>
        <p:spPr/>
        <p:txBody>
          <a:bodyPr/>
          <a:lstStyle/>
          <a:p>
            <a:fld id="{9E2313B3-BB27-4162-B256-00E39B398761}" type="slidenum">
              <a:rPr lang="en-US" smtClean="0"/>
              <a:pPr/>
              <a:t>8</a:t>
            </a:fld>
            <a:endParaRPr lang="en-US" dirty="0"/>
          </a:p>
        </p:txBody>
      </p:sp>
    </p:spTree>
    <p:extLst>
      <p:ext uri="{BB962C8B-B14F-4D97-AF65-F5344CB8AC3E}">
        <p14:creationId xmlns:p14="http://schemas.microsoft.com/office/powerpoint/2010/main" val="420373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273132" y="1603169"/>
            <a:ext cx="8633362" cy="4862945"/>
          </a:xfrm>
        </p:spPr>
        <p:txBody>
          <a:bodyPr/>
          <a:lstStyle/>
          <a:p>
            <a:pPr marL="0" indent="0">
              <a:spcAft>
                <a:spcPts val="600"/>
              </a:spcAft>
              <a:buNone/>
            </a:pPr>
            <a:r>
              <a:rPr lang="en-US" sz="2400" b="1" dirty="0"/>
              <a:t>The Loan Forgiveness Application Definitions/Details for All Forms:</a:t>
            </a:r>
          </a:p>
          <a:p>
            <a:pPr marL="0" indent="0">
              <a:spcBef>
                <a:spcPts val="0"/>
              </a:spcBef>
              <a:buNone/>
            </a:pPr>
            <a:endParaRPr lang="en-US" sz="900" b="1" dirty="0"/>
          </a:p>
          <a:p>
            <a:pPr>
              <a:spcBef>
                <a:spcPts val="0"/>
              </a:spcBef>
            </a:pPr>
            <a:r>
              <a:rPr lang="en-US" sz="2200" dirty="0"/>
              <a:t>Payroll costs are: all cash contribution including salary, wages, commission, cash tips, vacation pay, hazard pay, bonuses and parental, family, medical or sick leave &amp; severance pay and employers payroll costs for health insurance, retirement plans and local, state taxes.</a:t>
            </a:r>
          </a:p>
          <a:p>
            <a:pPr>
              <a:spcBef>
                <a:spcPts val="0"/>
              </a:spcBef>
            </a:pPr>
            <a:r>
              <a:rPr lang="en-US" sz="2200" dirty="0"/>
              <a:t>Loan forgiveness to be applied for within 10 months after the last day of the covered period or converts to a loan. </a:t>
            </a:r>
          </a:p>
          <a:p>
            <a:pPr>
              <a:spcBef>
                <a:spcPts val="0"/>
              </a:spcBef>
            </a:pPr>
            <a:r>
              <a:rPr lang="en-US" sz="2200" dirty="0"/>
              <a:t>Payments on any remaining loan portion start 10 months after the end of the Covered Period.</a:t>
            </a:r>
          </a:p>
          <a:p>
            <a:pPr>
              <a:spcBef>
                <a:spcPts val="0"/>
              </a:spcBef>
            </a:pPr>
            <a:r>
              <a:rPr lang="en-US" sz="2200" dirty="0"/>
              <a:t>Expenses that are forgiven may not be allowable business deductions for year end tax reporting.</a:t>
            </a:r>
          </a:p>
          <a:p>
            <a:pPr>
              <a:spcBef>
                <a:spcPts val="300"/>
              </a:spcBef>
              <a:spcAft>
                <a:spcPts val="300"/>
              </a:spcAft>
            </a:pPr>
            <a:r>
              <a:rPr lang="en-US" sz="2200" dirty="0"/>
              <a:t>Cost not eligible are: salaries in excess of $100K cash compensation, employees outside the US, sick or family leave under the Families First Act and Independent Contractors.</a:t>
            </a:r>
          </a:p>
          <a:p>
            <a:pPr>
              <a:spcAft>
                <a:spcPts val="600"/>
              </a:spcAft>
            </a:pPr>
            <a:endParaRPr lang="en-US" sz="2400" dirty="0"/>
          </a:p>
          <a:p>
            <a:pPr>
              <a:spcAft>
                <a:spcPts val="600"/>
              </a:spcAft>
            </a:pPr>
            <a:endParaRPr lang="en-US" sz="2400" dirty="0"/>
          </a:p>
          <a:p>
            <a:pPr marL="457200" lvl="1" indent="0">
              <a:spcAft>
                <a:spcPts val="600"/>
              </a:spcAft>
              <a:buNone/>
            </a:pPr>
            <a:endParaRPr lang="en-US" dirty="0"/>
          </a:p>
          <a:p>
            <a:pPr lvl="1">
              <a:spcAft>
                <a:spcPts val="600"/>
              </a:spcAft>
            </a:pPr>
            <a:endParaRPr lang="en-US" sz="2200" dirty="0"/>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9</a:t>
            </a:fld>
            <a:endParaRPr lang="en-US" dirty="0"/>
          </a:p>
        </p:txBody>
      </p:sp>
    </p:spTree>
    <p:extLst>
      <p:ext uri="{BB962C8B-B14F-4D97-AF65-F5344CB8AC3E}">
        <p14:creationId xmlns:p14="http://schemas.microsoft.com/office/powerpoint/2010/main" val="3954570344"/>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SBDCN Branded Fonts - Malgun Gothic">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BC2D32A2CA5E4296ABBCEAE5770C65" ma:contentTypeVersion="11" ma:contentTypeDescription="Create a new document." ma:contentTypeScope="" ma:versionID="94bc91d407a0cbd95b35c76788fe8724">
  <xsd:schema xmlns:xsd="http://www.w3.org/2001/XMLSchema" xmlns:xs="http://www.w3.org/2001/XMLSchema" xmlns:p="http://schemas.microsoft.com/office/2006/metadata/properties" xmlns:ns3="cbe188fc-2e48-4262-a00f-579cd0a99822" xmlns:ns4="26dba8e3-3e3b-4eda-ae41-8165bff0f5b1" targetNamespace="http://schemas.microsoft.com/office/2006/metadata/properties" ma:root="true" ma:fieldsID="53f3cc40915185bb126dd9d84417fe6c" ns3:_="" ns4:_="">
    <xsd:import namespace="cbe188fc-2e48-4262-a00f-579cd0a99822"/>
    <xsd:import namespace="26dba8e3-3e3b-4eda-ae41-8165bff0f5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188fc-2e48-4262-a00f-579cd0a9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dba8e3-3e3b-4eda-ae41-8165bff0f5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3E20C1-6DDB-4272-8585-A8F1A780E6B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7B02CA-3655-49CF-ADD0-1C3B50DC66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188fc-2e48-4262-a00f-579cd0a99822"/>
    <ds:schemaRef ds:uri="26dba8e3-3e3b-4eda-ae41-8165bff0f5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2417A9-132E-45DC-A069-EE0330D984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SBA-Template-4x3</Template>
  <TotalTime>10067</TotalTime>
  <Words>3277</Words>
  <Application>Microsoft Office PowerPoint</Application>
  <PresentationFormat>On-screen Show (4:3)</PresentationFormat>
  <Paragraphs>387</Paragraphs>
  <Slides>65</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65</vt:i4>
      </vt:variant>
    </vt:vector>
  </HeadingPairs>
  <TitlesOfParts>
    <vt:vector size="79" baseType="lpstr">
      <vt:lpstr>Malgun Gothic</vt:lpstr>
      <vt:lpstr>Akzidenz Grotesk BE</vt:lpstr>
      <vt:lpstr>AkzidenzGrotesk</vt:lpstr>
      <vt:lpstr>Arial</vt:lpstr>
      <vt:lpstr>Calibri</vt:lpstr>
      <vt:lpstr>Calibri Light</vt:lpstr>
      <vt:lpstr>Georgia</vt:lpstr>
      <vt:lpstr>Lucida Handwriting</vt:lpstr>
      <vt:lpstr>Source Sans Pro</vt:lpstr>
      <vt:lpstr>Wingdings</vt:lpstr>
      <vt:lpstr>Office Theme</vt:lpstr>
      <vt:lpstr>1_Custom Design</vt:lpstr>
      <vt:lpstr>2_Custom Design</vt:lpstr>
      <vt:lpstr>Office Theme</vt:lpstr>
      <vt:lpstr>SBA Loans Update and PPP Loan Forgiveness Information and 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the Nearest Advisor: https://wsbdc.org/contact-an-advisor/ washington@wsbdc.org or 833-4WA-SBDC</vt:lpstr>
      <vt:lpstr>PowerPoint Presentation</vt:lpstr>
      <vt:lpstr>Paycheck Protection Program</vt:lpstr>
      <vt:lpstr>Covered Period vs. Alternate Covered Period</vt:lpstr>
      <vt:lpstr>Example 1 - </vt:lpstr>
      <vt:lpstr>PPP Loan Forgiveness Application Form 3508S   Page 1</vt:lpstr>
      <vt:lpstr>PPP Loan Forgiveness Application Form 3508S -  Page 1</vt:lpstr>
      <vt:lpstr>PPP Loan Forgiveness Application Form 3508S -  Page 1</vt:lpstr>
      <vt:lpstr>PPP Loan Forgiveness Application Form 3508S   Page 2</vt:lpstr>
      <vt:lpstr>Using the EZ Form vs. Regular Form </vt:lpstr>
      <vt:lpstr>Example 2 – Sole Proprietorship</vt:lpstr>
      <vt:lpstr>PPP Loan Forgiveness Application Form 3508EZ   Page 1</vt:lpstr>
      <vt:lpstr>PPP Loan Forgiveness Application Form 3508EZ -  Page 1</vt:lpstr>
      <vt:lpstr>PowerPoint Presentation</vt:lpstr>
      <vt:lpstr>PowerPoint Presentation</vt:lpstr>
      <vt:lpstr>PPP Loan Forgiveness Application Form 3508EZ   Page 2</vt:lpstr>
      <vt:lpstr>PowerPoint Presentation</vt:lpstr>
      <vt:lpstr>Example 3 – Corporation</vt:lpstr>
      <vt:lpstr>PPP Loan Forgiveness Application Form 3508EZ -  Page 1</vt:lpstr>
      <vt:lpstr>PowerPoint Presentation</vt:lpstr>
      <vt:lpstr>PowerPoint Presentation</vt:lpstr>
      <vt:lpstr>PPP Loan Forgiveness Application Form 3508EZ   Page 2</vt:lpstr>
      <vt:lpstr>PowerPoint Presentation</vt:lpstr>
      <vt:lpstr>Example 4 – LLC</vt:lpstr>
      <vt:lpstr>PowerPoint Presentation</vt:lpstr>
      <vt:lpstr>PPP Loan Forgiveness Application (revised) -  Page 1</vt:lpstr>
      <vt:lpstr>PowerPoint Presentation</vt:lpstr>
      <vt:lpstr>PowerPoint Presentation</vt:lpstr>
      <vt:lpstr>PPP Loan Forgiveness Application Form (revised)   Page 2</vt:lpstr>
      <vt:lpstr>PPP Loan Forgiveness Application Form (revised)   Page 3 (Schedule A)</vt:lpstr>
      <vt:lpstr>PowerPoint Presentation</vt:lpstr>
      <vt:lpstr>PowerPoint Presentation</vt:lpstr>
      <vt:lpstr>PPP Loan Forgiveness Application Form (revised)   Page 4  (Schedule A Worksheet)</vt:lpstr>
      <vt:lpstr>PowerPoint Presentation</vt:lpstr>
      <vt:lpstr>PowerPoint Presentation</vt:lpstr>
      <vt:lpstr>PowerPoint Presentation</vt:lpstr>
      <vt:lpstr>PowerPoint Presentation</vt:lpstr>
      <vt:lpstr>PowerPoint Presentation</vt:lpstr>
      <vt:lpstr>Questions </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Aksteter</dc:creator>
  <cp:lastModifiedBy>Sacco, Janie E. (Temp)</cp:lastModifiedBy>
  <cp:revision>231</cp:revision>
  <cp:lastPrinted>2018-02-13T00:27:10Z</cp:lastPrinted>
  <dcterms:created xsi:type="dcterms:W3CDTF">2018-06-26T12:55:44Z</dcterms:created>
  <dcterms:modified xsi:type="dcterms:W3CDTF">2020-12-09T16:26:48Z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0x0101004ABC2D32A2CA5E4296ABBCEAE5770C65</vt:lpwstr>
  </property>
</Properties>
</file>